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25"/>
  </p:notesMasterIdLst>
  <p:handoutMasterIdLst>
    <p:handoutMasterId r:id="rId26"/>
  </p:handoutMasterIdLst>
  <p:sldIdLst>
    <p:sldId id="256" r:id="rId5"/>
    <p:sldId id="279" r:id="rId6"/>
    <p:sldId id="280" r:id="rId7"/>
    <p:sldId id="283" r:id="rId8"/>
    <p:sldId id="284" r:id="rId9"/>
    <p:sldId id="291" r:id="rId10"/>
    <p:sldId id="281" r:id="rId11"/>
    <p:sldId id="289" r:id="rId12"/>
    <p:sldId id="287" r:id="rId13"/>
    <p:sldId id="288" r:id="rId14"/>
    <p:sldId id="298" r:id="rId15"/>
    <p:sldId id="294" r:id="rId16"/>
    <p:sldId id="295" r:id="rId17"/>
    <p:sldId id="299" r:id="rId18"/>
    <p:sldId id="301" r:id="rId19"/>
    <p:sldId id="296" r:id="rId20"/>
    <p:sldId id="297" r:id="rId21"/>
    <p:sldId id="302" r:id="rId22"/>
    <p:sldId id="270"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1BE04-0B19-4DDB-D2ED-1B6122E91D08}" v="85" dt="2024-04-15T01:43:28.183"/>
    <p1510:client id="{41F53E80-BF70-9FDD-5FD0-A6DC6ADE04E9}" v="63" dt="2024-04-15T03:57:49.667"/>
    <p1510:client id="{5A59DB9F-7E77-82D5-13BE-31F891C88D4E}" v="198" dt="2024-04-16T13:39:23.137"/>
    <p1510:client id="{7281EFC6-81EE-18ED-A023-7D01DD717EB5}" v="86" dt="2024-04-15T02:30:45.846"/>
    <p1510:client id="{73BCE83B-ABE7-D395-C2BA-EB1BFDF57460}" v="1" dt="2024-04-15T03:52:06.544"/>
    <p1510:client id="{7541B38D-98F7-755A-C1C5-C7EE4777325A}" v="197" dt="2024-04-15T02:36:40.757"/>
    <p1510:client id="{7C1D78BD-7395-0FAF-7BEA-0ECF9682C45D}" v="680" dt="2024-04-15T03:34:18.829"/>
    <p1510:client id="{7ED83FEC-EA86-6135-473E-2F31FB09F37D}" v="2389" dt="2024-04-14T20:11:22.065"/>
    <p1510:client id="{93A76D66-0047-92CC-E289-08C6EB0DC8F8}" v="107" dt="2024-04-14T22:59:28.602"/>
    <p1510:client id="{BBC84736-99B3-C4D5-58B8-2FFB35D97F6E}" v="350" dt="2024-04-14T23:59:05.040"/>
    <p1510:client id="{D123D43D-1BC7-7EA0-6AB2-EC899C70E260}" v="10" dt="2024-04-15T03:00:22.358"/>
    <p1510:client id="{E7BB2CBA-EF38-D9EA-5B26-9BF287C72EA8}" v="348" dt="2024-04-14T16:29:32.900"/>
    <p1510:client id="{EBEDD610-11F3-7601-B964-2190E99A0546}" v="137" dt="2024-04-15T00:31:58.2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848"/>
        <p:guide pos="7080"/>
        <p:guide pos="511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B2F5F-49ED-40E3-A1A5-941FF8279870}" type="datetimeFigureOut">
              <a:rPr lang="en-US" smtClean="0"/>
              <a:t>4/16/2024</a:t>
            </a:fld>
            <a:endParaRPr lang="en-US"/>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DB74FA-BCF5-412C-B474-5CA730E53DF5}" type="slidenum">
              <a:rPr lang="en-US" smtClean="0"/>
              <a:t>‹#›</a:t>
            </a:fld>
            <a:endParaRPr lang="en-US"/>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1060-699B-414A-8D16-7630F8BDD05E}" type="datetimeFigureOut">
              <a:rPr lang="en-US" smtClean="0"/>
              <a:t>4/16/2024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DF348-2A86-4531-BD4E-BD8C0BBDAD47}" type="slidenum">
              <a:rPr lang="en-US" smtClean="0"/>
              <a:t>‹#›</a:t>
            </a:fld>
            <a:endParaRPr lang="en-US"/>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3</a:t>
            </a:fld>
            <a:endParaRPr lang="en-US"/>
          </a:p>
        </p:txBody>
      </p:sp>
    </p:spTree>
    <p:extLst>
      <p:ext uri="{BB962C8B-B14F-4D97-AF65-F5344CB8AC3E}">
        <p14:creationId xmlns:p14="http://schemas.microsoft.com/office/powerpoint/2010/main" val="146113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4</a:t>
            </a:fld>
            <a:endParaRPr lang="en-US"/>
          </a:p>
        </p:txBody>
      </p:sp>
    </p:spTree>
    <p:extLst>
      <p:ext uri="{BB962C8B-B14F-4D97-AF65-F5344CB8AC3E}">
        <p14:creationId xmlns:p14="http://schemas.microsoft.com/office/powerpoint/2010/main" val="113873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5</a:t>
            </a:fld>
            <a:endParaRPr lang="en-US"/>
          </a:p>
        </p:txBody>
      </p:sp>
    </p:spTree>
    <p:extLst>
      <p:ext uri="{BB962C8B-B14F-4D97-AF65-F5344CB8AC3E}">
        <p14:creationId xmlns:p14="http://schemas.microsoft.com/office/powerpoint/2010/main" val="295704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7</a:t>
            </a:fld>
            <a:endParaRPr lang="en-US"/>
          </a:p>
        </p:txBody>
      </p:sp>
    </p:spTree>
    <p:extLst>
      <p:ext uri="{BB962C8B-B14F-4D97-AF65-F5344CB8AC3E}">
        <p14:creationId xmlns:p14="http://schemas.microsoft.com/office/powerpoint/2010/main" val="134054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17</a:t>
            </a:fld>
            <a:endParaRPr lang="en-US"/>
          </a:p>
        </p:txBody>
      </p:sp>
    </p:spTree>
    <p:extLst>
      <p:ext uri="{BB962C8B-B14F-4D97-AF65-F5344CB8AC3E}">
        <p14:creationId xmlns:p14="http://schemas.microsoft.com/office/powerpoint/2010/main" val="3551748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18</a:t>
            </a:fld>
            <a:endParaRPr lang="en-US"/>
          </a:p>
        </p:txBody>
      </p:sp>
    </p:spTree>
    <p:extLst>
      <p:ext uri="{BB962C8B-B14F-4D97-AF65-F5344CB8AC3E}">
        <p14:creationId xmlns:p14="http://schemas.microsoft.com/office/powerpoint/2010/main" val="3441946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19</a:t>
            </a:fld>
            <a:endParaRPr lang="en-US"/>
          </a:p>
        </p:txBody>
      </p:sp>
    </p:spTree>
    <p:extLst>
      <p:ext uri="{BB962C8B-B14F-4D97-AF65-F5344CB8AC3E}">
        <p14:creationId xmlns:p14="http://schemas.microsoft.com/office/powerpoint/2010/main" val="3075147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51245-A7A5-4517-A4C5-F741FAE668F7}" type="slidenum">
              <a:rPr lang="en-US" smtClean="0"/>
              <a:t>20</a:t>
            </a:fld>
            <a:endParaRPr lang="en-US"/>
          </a:p>
        </p:txBody>
      </p:sp>
    </p:spTree>
    <p:extLst>
      <p:ext uri="{BB962C8B-B14F-4D97-AF65-F5344CB8AC3E}">
        <p14:creationId xmlns:p14="http://schemas.microsoft.com/office/powerpoint/2010/main" val="2644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a:noAutofit/>
          </a:bodyPr>
          <a:lstStyle>
            <a:lvl1pPr algn="r">
              <a:lnSpc>
                <a:spcPct val="101000"/>
              </a:lnSpc>
              <a:spcBef>
                <a:spcPts val="700"/>
              </a:spcBef>
              <a:spcAft>
                <a:spcPts val="700"/>
              </a:spcAft>
              <a:defRPr sz="8000" baseline="0"/>
            </a:lvl1pPr>
          </a:lstStyle>
          <a:p>
            <a:r>
              <a:rPr lang="en-US"/>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anchor="b">
            <a:noAutofit/>
          </a:bodyPr>
          <a:lstStyle>
            <a:lvl1pPr>
              <a:lnSpc>
                <a:spcPct val="101000"/>
              </a:lnSpc>
              <a:spcBef>
                <a:spcPts val="700"/>
              </a:spcBef>
              <a:spcAft>
                <a:spcPts val="700"/>
              </a:spcAft>
              <a:defRPr sz="6600" baseline="0"/>
            </a:lvl1pPr>
          </a:lstStyle>
          <a:p>
            <a:r>
              <a:rPr lang="en-US"/>
              <a:t>Click to edit</a:t>
            </a:r>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a:normAutofit/>
          </a:bodyPr>
          <a:lstStyle>
            <a:lvl1pPr>
              <a:defRPr lang="en-US" sz="2200" kern="1200" spc="50" baseline="0" dirty="0" smtClean="0">
                <a:solidFill>
                  <a:schemeClr val="bg1"/>
                </a:solidFill>
                <a:latin typeface="+mn-lt"/>
                <a:ea typeface="+mn-ea"/>
                <a:cs typeface="+mn-cs"/>
              </a:defRPr>
            </a:lvl1pPr>
          </a:lstStyle>
          <a:p>
            <a:pPr lvl="0"/>
            <a:r>
              <a:rPr lang="en-US"/>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a:lstStyle/>
          <a:p>
            <a:endParaRPr lang="en-US"/>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a:lstStyle/>
          <a:p>
            <a:endParaRPr lang="en-US"/>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a:lstStyle/>
          <a:p>
            <a:endParaRPr lang="en-US"/>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a:lstStyle/>
          <a:p>
            <a:endParaRPr lang="en-US"/>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a:lstStyle>
            <a:lvl1pPr>
              <a:lnSpc>
                <a:spcPct val="101000"/>
              </a:lnSpc>
              <a:spcBef>
                <a:spcPts val="700"/>
              </a:spcBef>
              <a:spcAft>
                <a:spcPts val="700"/>
              </a:spcAft>
              <a:defRPr baseline="0"/>
            </a:lvl1pPr>
          </a:lstStyle>
          <a:p>
            <a:r>
              <a:rPr lang="en-US"/>
              <a:t>Click to edit</a:t>
            </a:r>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a:lstStyle/>
          <a:p>
            <a:endParaRPr lang="en-US"/>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a:normAutofit/>
          </a:bodyPr>
          <a:lstStyle>
            <a:lvl1pPr>
              <a:defRPr sz="1600">
                <a:solidFill>
                  <a:schemeClr val="tx1"/>
                </a:solidFill>
              </a:defRPr>
            </a:lvl1pPr>
          </a:lstStyle>
          <a:p>
            <a:r>
              <a:rPr lang="en-US">
                <a:cs typeface="Calibri"/>
              </a:rPr>
              <a:t>Click to edit</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a:normAutofit/>
          </a:bodyPr>
          <a:lstStyle>
            <a:lvl1pPr>
              <a:defRPr sz="1600">
                <a:solidFill>
                  <a:schemeClr val="tx1"/>
                </a:solidFill>
              </a:defRPr>
            </a:lvl1pPr>
          </a:lstStyle>
          <a:p>
            <a:r>
              <a:rPr lang="en-US">
                <a:cs typeface="Calibri"/>
              </a:rPr>
              <a:t>Click to edit</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a:normAutofit/>
          </a:bodyPr>
          <a:lstStyle>
            <a:lvl1pPr>
              <a:defRPr sz="1600">
                <a:solidFill>
                  <a:schemeClr val="tx1"/>
                </a:solidFill>
              </a:defRPr>
            </a:lvl1pPr>
          </a:lstStyle>
          <a:p>
            <a:r>
              <a:rPr lang="en-US">
                <a:cs typeface="Calibri"/>
              </a:rPr>
              <a:t>Click to edit</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a:lstStyle/>
          <a:p>
            <a:r>
              <a:rPr lang="en-US"/>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a:cs typeface="Calibri"/>
              </a:rPr>
              <a:t>Click to edit master text style</a:t>
            </a:r>
          </a:p>
          <a:p>
            <a:endParaRPr lang="en-US">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endParaRPr lang="en-US"/>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endParaRPr lang="en-US"/>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a:lstStyle/>
          <a:p>
            <a:r>
              <a:rPr lang="en-US"/>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a:noAutofit/>
          </a:bodyPr>
          <a:lstStyle>
            <a:lvl1pPr>
              <a:defRPr sz="5400"/>
            </a:lvl1pPr>
          </a:lstStyle>
          <a:p>
            <a:r>
              <a:rPr lang="en-US" sz="540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anchor="ctr">
            <a:normAutofit/>
          </a:bodyPr>
          <a:lstStyle>
            <a:lvl1pPr>
              <a:defRPr sz="2000">
                <a:solidFill>
                  <a:schemeClr val="bg1"/>
                </a:solidFill>
              </a:defRPr>
            </a:lvl1pPr>
          </a:lstStyle>
          <a:p>
            <a:r>
              <a:rPr lang="en-US" sz="200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Sample Footer Text</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a:lstStyle/>
          <a:p>
            <a:endParaRPr lang="en-US"/>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a:lstStyle/>
          <a:p>
            <a:endParaRPr lang="en-US"/>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a:lstStyle/>
          <a:p>
            <a:endParaRPr lang="en-US"/>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a:lstStyle/>
          <a:p>
            <a:r>
              <a:rPr lang="en-US"/>
              <a:t>Sample Footer Text</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a:noAutofit/>
          </a:bodyPr>
          <a:lstStyle>
            <a:lvl1pPr>
              <a:defRPr sz="6000"/>
            </a:lvl1pPr>
          </a:lstStyle>
          <a:p>
            <a:r>
              <a:rPr lang="en-US" sz="540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endParaRPr lang="en-US"/>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Sample Footer Text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anchor="ctr">
            <a:normAutofit/>
          </a:bodyPr>
          <a:lstStyle>
            <a:lvl1pPr>
              <a:defRPr sz="2800">
                <a:solidFill>
                  <a:schemeClr val="bg1"/>
                </a:solidFill>
              </a:defRPr>
            </a:lvl1pPr>
          </a:lstStyle>
          <a:p>
            <a:r>
              <a:rPr lang="en-US" sz="200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lgn="r">
              <a:defRPr>
                <a:solidFill>
                  <a:schemeClr val="bg1"/>
                </a:solidFill>
              </a:defRPr>
            </a:lvl1pPr>
          </a:lstStyle>
          <a:p>
            <a:r>
              <a:rPr lang="en-US"/>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lvl1pPr algn="r">
              <a:defRPr>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a:lstStyle/>
          <a:p>
            <a:endParaRPr lang="en-US"/>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a:lstStyle/>
          <a:p>
            <a:endParaRPr lang="en-US"/>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a:lstStyle/>
          <a:p>
            <a:endParaRPr lang="en-US"/>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a:lstStyle/>
          <a:p>
            <a:endParaRPr lang="en-US"/>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a:lstStyle/>
          <a:p>
            <a:r>
              <a:rPr lang="en-US"/>
              <a:t>Sample Footer Text</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a:lstStyle/>
          <a:p>
            <a:r>
              <a:rPr lang="en-US"/>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r>
              <a:rPr lang="en-US"/>
              <a:t>20XX</a:t>
            </a:r>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fld id="{294A09A9-5501-47C1-A89A-A340965A2BE2}" type="slidenum">
              <a:rPr lang="en-US" smtClean="0"/>
              <a:t>‹#›</a:t>
            </a:fld>
            <a:endParaRPr lang="en-US"/>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dt="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of an electromagnetic radiation">
            <a:extLst>
              <a:ext uri="{FF2B5EF4-FFF2-40B4-BE49-F238E27FC236}">
                <a16:creationId xmlns:a16="http://schemas.microsoft.com/office/drawing/2014/main" id="{8DAB7CEC-B21F-64A1-D043-AEEFA623FC33}"/>
              </a:ext>
            </a:extLst>
          </p:cNvPr>
          <p:cNvPicPr>
            <a:picLocks noChangeAspect="1"/>
          </p:cNvPicPr>
          <p:nvPr/>
        </p:nvPicPr>
        <p:blipFill rotWithShape="1">
          <a:blip r:embed="rId2"/>
          <a:srcRect t="9577" r="-1" b="6446"/>
          <a:stretch/>
        </p:blipFill>
        <p:spPr>
          <a:xfrm>
            <a:off x="1524" y="10"/>
            <a:ext cx="12188952" cy="6857990"/>
          </a:xfrm>
          <a:prstGeom prst="rect">
            <a:avLst/>
          </a:prstGeom>
        </p:spPr>
      </p:pic>
      <p:sp>
        <p:nvSpPr>
          <p:cNvPr id="47" name="Rectangle 46">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E8C4EFE6-2069-473C-9C7D-664E02AC6481}"/>
              </a:ext>
            </a:extLst>
          </p:cNvPr>
          <p:cNvSpPr>
            <a:spLocks noGrp="1"/>
          </p:cNvSpPr>
          <p:nvPr>
            <p:ph type="title"/>
          </p:nvPr>
        </p:nvSpPr>
        <p:spPr>
          <a:xfrm>
            <a:off x="6677023" y="990599"/>
            <a:ext cx="4857751" cy="1563989"/>
          </a:xfrm>
        </p:spPr>
        <p:txBody>
          <a:bodyPr vert="horz" lIns="91440" tIns="45720" rIns="91440" bIns="45720" rtlCol="0" anchor="ctr">
            <a:normAutofit/>
          </a:bodyPr>
          <a:lstStyle/>
          <a:p>
            <a:pPr algn="l">
              <a:lnSpc>
                <a:spcPct val="90000"/>
              </a:lnSpc>
              <a:spcBef>
                <a:spcPct val="0"/>
              </a:spcBef>
            </a:pPr>
            <a:r>
              <a:rPr lang="en-US" sz="3100" kern="1200" cap="all" spc="120" baseline="0">
                <a:solidFill>
                  <a:schemeClr val="bg1"/>
                </a:solidFill>
                <a:latin typeface="+mj-lt"/>
                <a:ea typeface="+mj-ea"/>
                <a:cs typeface="+mj-cs"/>
              </a:rPr>
              <a:t>ADVANCED PARALLEL IMAGE ANALYSIS FOR LUNG AND COLON CANCER</a:t>
            </a:r>
          </a:p>
        </p:txBody>
      </p:sp>
      <p:sp>
        <p:nvSpPr>
          <p:cNvPr id="49" name="Rectangle 48">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0A309D09-2937-4053-9CD6-3131EABB071E}"/>
              </a:ext>
            </a:extLst>
          </p:cNvPr>
          <p:cNvSpPr>
            <a:spLocks noGrp="1"/>
          </p:cNvSpPr>
          <p:nvPr>
            <p:ph type="body" sz="quarter" idx="11"/>
          </p:nvPr>
        </p:nvSpPr>
        <p:spPr>
          <a:xfrm>
            <a:off x="6677024" y="3071909"/>
            <a:ext cx="4924426" cy="2795492"/>
          </a:xfrm>
        </p:spPr>
        <p:txBody>
          <a:bodyPr vert="horz" lIns="91440" tIns="45720" rIns="91440" bIns="45720" rtlCol="0">
            <a:normAutofit/>
          </a:bodyPr>
          <a:lstStyle/>
          <a:p>
            <a:r>
              <a:rPr lang="en-US" sz="2000" b="1">
                <a:solidFill>
                  <a:srgbClr val="404040"/>
                </a:solidFill>
                <a:ea typeface="+mn-lt"/>
                <a:cs typeface="+mn-lt"/>
              </a:rPr>
              <a:t>Optimizing Performance Through High Parallel Processing</a:t>
            </a:r>
            <a:endParaRPr lang="en-US" sz="2000" b="1">
              <a:cs typeface="+mn-cs"/>
            </a:endParaRPr>
          </a:p>
          <a:p>
            <a:endParaRPr lang="en-US" sz="2000">
              <a:cs typeface="+mn-cs"/>
            </a:endParaRPr>
          </a:p>
          <a:p>
            <a:r>
              <a:rPr lang="en-US" sz="1800">
                <a:cs typeface="+mn-cs"/>
              </a:rPr>
              <a:t>By:</a:t>
            </a:r>
          </a:p>
          <a:p>
            <a:r>
              <a:rPr lang="en-US" sz="1800">
                <a:cs typeface="+mn-cs"/>
              </a:rPr>
              <a:t>Varsha </a:t>
            </a:r>
            <a:r>
              <a:rPr lang="en-US" sz="1800" err="1">
                <a:cs typeface="+mn-cs"/>
              </a:rPr>
              <a:t>Hindupur</a:t>
            </a:r>
            <a:r>
              <a:rPr lang="en-US" sz="1800">
                <a:cs typeface="+mn-cs"/>
              </a:rPr>
              <a:t> (NUID: 002935078)</a:t>
            </a:r>
          </a:p>
          <a:p>
            <a:r>
              <a:rPr lang="en-US" sz="1800">
                <a:cs typeface="+mn-cs"/>
              </a:rPr>
              <a:t>Devki Patel </a:t>
            </a:r>
            <a:r>
              <a:rPr lang="en-US" sz="1800">
                <a:ea typeface="+mn-lt"/>
                <a:cs typeface="+mn-lt"/>
              </a:rPr>
              <a:t>(NUID: 002912471)</a:t>
            </a:r>
          </a:p>
        </p:txBody>
      </p:sp>
    </p:spTree>
    <p:extLst>
      <p:ext uri="{BB962C8B-B14F-4D97-AF65-F5344CB8AC3E}">
        <p14:creationId xmlns:p14="http://schemas.microsoft.com/office/powerpoint/2010/main" val="225930889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ic of a lungs and intestines&#10;&#10;Description automatically generated">
            <a:extLst>
              <a:ext uri="{FF2B5EF4-FFF2-40B4-BE49-F238E27FC236}">
                <a16:creationId xmlns:a16="http://schemas.microsoft.com/office/drawing/2014/main" id="{0B3D7EAD-0D44-774E-7627-2F7155F60895}"/>
              </a:ext>
            </a:extLst>
          </p:cNvPr>
          <p:cNvPicPr>
            <a:picLocks noChangeAspect="1"/>
          </p:cNvPicPr>
          <p:nvPr/>
        </p:nvPicPr>
        <p:blipFill>
          <a:blip r:embed="rId2"/>
          <a:stretch>
            <a:fillRect/>
          </a:stretch>
        </p:blipFill>
        <p:spPr>
          <a:xfrm>
            <a:off x="6808922" y="34872"/>
            <a:ext cx="5380494" cy="2248546"/>
          </a:xfrm>
          <a:prstGeom prst="rect">
            <a:avLst/>
          </a:prstGeom>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236865" y="343644"/>
            <a:ext cx="6562035" cy="1700784"/>
          </a:xfrm>
        </p:spPr>
        <p:txBody>
          <a:bodyPr>
            <a:normAutofit fontScale="90000"/>
          </a:bodyPr>
          <a:lstStyle/>
          <a:p>
            <a:r>
              <a:rPr lang="en-US"/>
              <a:t>Serial Execution </a:t>
            </a:r>
            <a:br>
              <a:rPr lang="en-US"/>
            </a:br>
            <a:r>
              <a:rPr lang="en-US"/>
              <a:t>v/s DDP on CPU</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947206" y="2432769"/>
            <a:ext cx="4818888" cy="640201"/>
          </a:xfrm>
        </p:spPr>
        <p:txBody>
          <a:bodyPr/>
          <a:lstStyle/>
          <a:p>
            <a:r>
              <a:rPr lang="en-US"/>
              <a:t>Serial </a:t>
            </a:r>
            <a:r>
              <a:rPr lang="en-US" err="1"/>
              <a:t>EXecution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6410357" y="3071470"/>
            <a:ext cx="4818888" cy="3064671"/>
          </a:xfrm>
        </p:spPr>
        <p:txBody>
          <a:bodyPr vert="horz" lIns="91440" tIns="45720" rIns="91440" bIns="45720" rtlCol="0" anchor="t">
            <a:normAutofit/>
          </a:bodyPr>
          <a:lstStyle/>
          <a:p>
            <a:pPr algn="just">
              <a:lnSpc>
                <a:spcPct val="100000"/>
              </a:lnSpc>
              <a:spcBef>
                <a:spcPts val="0"/>
              </a:spcBef>
              <a:spcAft>
                <a:spcPts val="0"/>
              </a:spcAft>
              <a:buFont typeface="Arial,Sans-Serif" panose="020B0604020202020204" pitchFamily="34" charset="0"/>
            </a:pPr>
            <a:r>
              <a:rPr lang="en-US" sz="1800">
                <a:solidFill>
                  <a:srgbClr val="0D0D0D"/>
                </a:solidFill>
                <a:latin typeface="Franklin Gothic Demi Cond"/>
                <a:cs typeface="Arial"/>
              </a:rPr>
              <a:t>Using Distributed Data Parallel (DDP) on CPU enables efficient parallelization of deep learning models training across multiple CPU cores.</a:t>
            </a:r>
            <a:endParaRPr lang="en-US" sz="1800">
              <a:latin typeface="Franklin Gothic Demi Cond"/>
              <a:cs typeface="Arial"/>
            </a:endParaRPr>
          </a:p>
          <a:p>
            <a:pPr algn="just">
              <a:lnSpc>
                <a:spcPct val="100000"/>
              </a:lnSpc>
              <a:spcBef>
                <a:spcPts val="0"/>
              </a:spcBef>
              <a:spcAft>
                <a:spcPts val="0"/>
              </a:spcAft>
              <a:buFont typeface="Arial,Sans-Serif" panose="020B0604020202020204" pitchFamily="34" charset="0"/>
            </a:pPr>
            <a:endParaRPr lang="en-US" sz="1800">
              <a:solidFill>
                <a:srgbClr val="0D0D0D"/>
              </a:solidFill>
              <a:latin typeface="Franklin Gothic Demi Cond"/>
              <a:cs typeface="Arial"/>
            </a:endParaRPr>
          </a:p>
          <a:p>
            <a:pPr algn="just">
              <a:lnSpc>
                <a:spcPct val="100000"/>
              </a:lnSpc>
              <a:spcBef>
                <a:spcPts val="0"/>
              </a:spcBef>
              <a:spcAft>
                <a:spcPts val="0"/>
              </a:spcAft>
              <a:buFont typeface="Arial,Sans-Serif" panose="020B0604020202020204" pitchFamily="34" charset="0"/>
            </a:pPr>
            <a:r>
              <a:rPr lang="en-US" sz="1800">
                <a:solidFill>
                  <a:srgbClr val="0D0D0D"/>
                </a:solidFill>
                <a:latin typeface="Franklin Gothic Demi Cond"/>
                <a:cs typeface="Arial"/>
              </a:rPr>
              <a:t>This approach optimizes computation resources, enhancing scalability and performance without relying on GPU hardware.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409944" y="2432769"/>
            <a:ext cx="4818888" cy="601455"/>
          </a:xfrm>
        </p:spPr>
        <p:txBody>
          <a:bodyPr/>
          <a:lstStyle/>
          <a:p>
            <a:r>
              <a:rPr lang="en-US"/>
              <a:t>DDP On CPU</a:t>
            </a:r>
          </a:p>
        </p:txBody>
      </p:sp>
      <p:sp>
        <p:nvSpPr>
          <p:cNvPr id="12" name="Content Placeholder 3">
            <a:extLst>
              <a:ext uri="{FF2B5EF4-FFF2-40B4-BE49-F238E27FC236}">
                <a16:creationId xmlns:a16="http://schemas.microsoft.com/office/drawing/2014/main" id="{6A5524C6-98E6-7A6C-8E43-A0B7A85FD96B}"/>
              </a:ext>
            </a:extLst>
          </p:cNvPr>
          <p:cNvSpPr txBox="1">
            <a:spLocks/>
          </p:cNvSpPr>
          <p:nvPr/>
        </p:nvSpPr>
        <p:spPr>
          <a:xfrm>
            <a:off x="634655" y="3159293"/>
            <a:ext cx="5432362" cy="3058213"/>
          </a:xfrm>
          <a:prstGeom prst="rect">
            <a:avLst/>
          </a:prstGeom>
        </p:spPr>
        <p:txBody>
          <a:bodyPr vert="horz" lIns="91440" tIns="45720" rIns="91440" bIns="45720" rtlCol="0" anchor="t">
            <a:normAutofit/>
          </a:bodyPr>
          <a:lstStyle>
            <a:lvl1pPr marL="342900" indent="-342900" algn="l" defTabSz="914400" rtl="0" eaLnBrk="1" latinLnBrk="0" hangingPunct="1">
              <a:lnSpc>
                <a:spcPct val="101000"/>
              </a:lnSpc>
              <a:spcBef>
                <a:spcPts val="700"/>
              </a:spcBef>
              <a:spcAft>
                <a:spcPts val="700"/>
              </a:spcAft>
              <a:buFont typeface="Arial" panose="020B0604020202020204" pitchFamily="34" charset="0"/>
              <a:buChar char="•"/>
              <a:defRPr sz="20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2pPr>
            <a:lvl3pPr marL="56007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400" kern="1200" spc="50" baseline="0">
                <a:solidFill>
                  <a:schemeClr val="tx1"/>
                </a:solidFill>
                <a:latin typeface="+mn-lt"/>
                <a:ea typeface="+mn-ea"/>
                <a:cs typeface="+mn-cs"/>
              </a:defRPr>
            </a:lvl4pPr>
            <a:lvl5pPr marL="88011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spcAft>
                <a:spcPts val="0"/>
              </a:spcAft>
              <a:buFont typeface="Arial,Sans-Serif" panose="020B0604020202020204" pitchFamily="34" charset="0"/>
              <a:buChar char="•"/>
            </a:pPr>
            <a:r>
              <a:rPr lang="en-US" sz="1600">
                <a:solidFill>
                  <a:srgbClr val="0D0D0D"/>
                </a:solidFill>
                <a:latin typeface="Franklin Gothic Demi Cond"/>
                <a:ea typeface="+mn-lt"/>
                <a:cs typeface="Arial"/>
              </a:rPr>
              <a:t>Serial execution on CPU with ResNet50 doesn't necessarily mean that only one CPU core is utilized throughout the entire process. While tasks are executed sequentially, multiple CPU cores can still be involved in processing different parts of the task, but each core handles its portion of the task one after another, rather than simultaneously</a:t>
            </a:r>
            <a:endParaRPr lang="en-US" sz="1600">
              <a:latin typeface="Franklin Gothic Demi Cond"/>
              <a:cs typeface="Arial"/>
            </a:endParaRPr>
          </a:p>
          <a:p>
            <a:pPr algn="just">
              <a:lnSpc>
                <a:spcPct val="100000"/>
              </a:lnSpc>
              <a:spcBef>
                <a:spcPts val="0"/>
              </a:spcBef>
              <a:spcAft>
                <a:spcPts val="0"/>
              </a:spcAft>
              <a:buFont typeface="Arial,Sans-Serif" panose="020B0604020202020204" pitchFamily="34" charset="0"/>
              <a:buChar char="•"/>
            </a:pPr>
            <a:endParaRPr lang="en-US" sz="1700">
              <a:solidFill>
                <a:srgbClr val="000000"/>
              </a:solidFill>
              <a:latin typeface="Franklin Gothic Demi Cond"/>
              <a:ea typeface="+mn-lt"/>
              <a:cs typeface="Arial"/>
            </a:endParaRPr>
          </a:p>
          <a:p>
            <a:pPr algn="just">
              <a:lnSpc>
                <a:spcPct val="100000"/>
              </a:lnSpc>
              <a:spcBef>
                <a:spcPts val="0"/>
              </a:spcBef>
              <a:spcAft>
                <a:spcPts val="0"/>
              </a:spcAft>
              <a:buFont typeface="Arial,Sans-Serif" panose="020B0604020202020204" pitchFamily="34" charset="0"/>
              <a:buChar char="•"/>
            </a:pPr>
            <a:r>
              <a:rPr lang="en-US" sz="1700">
                <a:solidFill>
                  <a:srgbClr val="0D0D0D"/>
                </a:solidFill>
                <a:latin typeface="Franklin Gothic Demi Cond"/>
                <a:ea typeface="+mn-lt"/>
                <a:cs typeface="Arial"/>
              </a:rPr>
              <a:t>This approach is straightforward but will lead to longer training times compared to parallel execution on multiple CPU cores or GPUs</a:t>
            </a:r>
            <a:endParaRPr lang="en-US" sz="1700">
              <a:solidFill>
                <a:srgbClr val="000000"/>
              </a:solidFill>
              <a:latin typeface="Franklin Gothic Demi Cond"/>
              <a:ea typeface="+mn-lt"/>
              <a:cs typeface="Arial"/>
            </a:endParaRPr>
          </a:p>
          <a:p>
            <a:pPr algn="just">
              <a:lnSpc>
                <a:spcPct val="100000"/>
              </a:lnSpc>
              <a:spcBef>
                <a:spcPts val="0"/>
              </a:spcBef>
              <a:spcAft>
                <a:spcPts val="0"/>
              </a:spcAft>
              <a:buFont typeface="Arial,Sans-Serif" panose="020B0604020202020204" pitchFamily="34" charset="0"/>
              <a:buChar char="•"/>
            </a:pPr>
            <a:endParaRPr lang="en-US">
              <a:solidFill>
                <a:srgbClr val="0D0D0D"/>
              </a:solidFill>
              <a:latin typeface="Franklin Gothic Demi Cond"/>
            </a:endParaRPr>
          </a:p>
        </p:txBody>
      </p:sp>
    </p:spTree>
    <p:extLst>
      <p:ext uri="{BB962C8B-B14F-4D97-AF65-F5344CB8AC3E}">
        <p14:creationId xmlns:p14="http://schemas.microsoft.com/office/powerpoint/2010/main" val="115198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960119" y="2100845"/>
            <a:ext cx="4670234" cy="1975527"/>
          </a:xfrm>
        </p:spPr>
        <p:txBody>
          <a:bodyPr vert="horz" lIns="91440" tIns="45720" rIns="91440" bIns="45720" rtlCol="0" anchor="ctr">
            <a:normAutofit/>
          </a:bodyPr>
          <a:lstStyle/>
          <a:p>
            <a:r>
              <a:rPr lang="en-US" sz="4600"/>
              <a:t>Results: SERIAL execution</a:t>
            </a:r>
          </a:p>
        </p:txBody>
      </p:sp>
      <p:sp useBgFill="1">
        <p:nvSpPr>
          <p:cNvPr id="46" name="Rectangle 45">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85021A7C-5A29-16C1-469F-1D0F84056F13}"/>
              </a:ext>
            </a:extLst>
          </p:cNvPr>
          <p:cNvGraphicFramePr>
            <a:graphicFrameLocks/>
          </p:cNvGraphicFramePr>
          <p:nvPr>
            <p:extLst>
              <p:ext uri="{D42A27DB-BD31-4B8C-83A1-F6EECF244321}">
                <p14:modId xmlns:p14="http://schemas.microsoft.com/office/powerpoint/2010/main" val="3337657147"/>
              </p:ext>
            </p:extLst>
          </p:nvPr>
        </p:nvGraphicFramePr>
        <p:xfrm>
          <a:off x="6309101" y="213101"/>
          <a:ext cx="5668676" cy="2616678"/>
        </p:xfrm>
        <a:graphic>
          <a:graphicData uri="http://schemas.openxmlformats.org/drawingml/2006/table">
            <a:tbl>
              <a:tblPr firstRow="1">
                <a:tableStyleId>{5C22544A-7EE6-4342-B048-85BDC9FD1C3A}</a:tableStyleId>
              </a:tblPr>
              <a:tblGrid>
                <a:gridCol w="1276871">
                  <a:extLst>
                    <a:ext uri="{9D8B030D-6E8A-4147-A177-3AD203B41FA5}">
                      <a16:colId xmlns:a16="http://schemas.microsoft.com/office/drawing/2014/main" val="1689330750"/>
                    </a:ext>
                  </a:extLst>
                </a:gridCol>
                <a:gridCol w="829323">
                  <a:extLst>
                    <a:ext uri="{9D8B030D-6E8A-4147-A177-3AD203B41FA5}">
                      <a16:colId xmlns:a16="http://schemas.microsoft.com/office/drawing/2014/main" val="1087020910"/>
                    </a:ext>
                  </a:extLst>
                </a:gridCol>
                <a:gridCol w="1263637">
                  <a:extLst>
                    <a:ext uri="{9D8B030D-6E8A-4147-A177-3AD203B41FA5}">
                      <a16:colId xmlns:a16="http://schemas.microsoft.com/office/drawing/2014/main" val="2141091265"/>
                    </a:ext>
                  </a:extLst>
                </a:gridCol>
                <a:gridCol w="986484">
                  <a:extLst>
                    <a:ext uri="{9D8B030D-6E8A-4147-A177-3AD203B41FA5}">
                      <a16:colId xmlns:a16="http://schemas.microsoft.com/office/drawing/2014/main" val="2660631934"/>
                    </a:ext>
                  </a:extLst>
                </a:gridCol>
                <a:gridCol w="1312361">
                  <a:extLst>
                    <a:ext uri="{9D8B030D-6E8A-4147-A177-3AD203B41FA5}">
                      <a16:colId xmlns:a16="http://schemas.microsoft.com/office/drawing/2014/main" val="3909717689"/>
                    </a:ext>
                  </a:extLst>
                </a:gridCol>
              </a:tblGrid>
              <a:tr h="969590">
                <a:tc>
                  <a:txBody>
                    <a:bodyPr/>
                    <a:lstStyle/>
                    <a:p>
                      <a:pPr algn="ctr" rtl="0" fontAlgn="base"/>
                      <a:r>
                        <a:rPr lang="en-US" sz="1600" b="1" i="0" dirty="0">
                          <a:solidFill>
                            <a:schemeClr val="bg1"/>
                          </a:solidFill>
                          <a:effectLst/>
                          <a:latin typeface="+mn-lt"/>
                        </a:rPr>
                        <a:t>​</a:t>
                      </a:r>
                      <a:r>
                        <a:rPr lang="en-US" sz="1600" b="0" i="0" u="none" strike="noStrike" noProof="0" dirty="0">
                          <a:solidFill>
                            <a:schemeClr val="bg1"/>
                          </a:solidFill>
                          <a:effectLst/>
                        </a:rPr>
                        <a:t>Execution Device </a:t>
                      </a:r>
                      <a:endParaRPr lang="en-US" sz="1600" b="1" i="0" u="none" strike="noStrike" noProof="0" dirty="0">
                        <a:solidFill>
                          <a:schemeClr val="bg1"/>
                        </a:solidFill>
                        <a:effectLst/>
                      </a:endParaRPr>
                    </a:p>
                    <a:p>
                      <a:pPr lvl="0" algn="ctr">
                        <a:buNone/>
                      </a:pPr>
                      <a:r>
                        <a:rPr lang="en-US" sz="1600" b="0" i="0" u="none" strike="noStrike" noProof="0" dirty="0">
                          <a:solidFill>
                            <a:schemeClr val="bg1"/>
                          </a:solidFill>
                          <a:effectLst/>
                        </a:rPr>
                        <a:t>(CPU)</a:t>
                      </a:r>
                      <a:endParaRPr lang="en-US" sz="1600" b="1" i="0" dirty="0">
                        <a:solidFill>
                          <a:schemeClr val="bg1"/>
                        </a:solidFill>
                        <a:effectLst/>
                        <a:latin typeface="+mn-lt"/>
                      </a:endParaRPr>
                    </a:p>
                  </a:txBody>
                  <a:tcPr marL="64788" marR="64788" marT="32394" marB="3239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buNone/>
                      </a:pPr>
                      <a:r>
                        <a:rPr lang="en-US" sz="1600" b="0" i="0" dirty="0">
                          <a:solidFill>
                            <a:schemeClr val="bg1"/>
                          </a:solidFill>
                          <a:effectLst/>
                          <a:latin typeface="+mj-lt"/>
                        </a:rPr>
                        <a:t>Batch Size</a:t>
                      </a:r>
                    </a:p>
                  </a:txBody>
                  <a:tcPr marL="64788" marR="64788" marT="32394" marB="32394" anchor="ctr">
                    <a:lnL w="0">
                      <a:noFill/>
                    </a:lnL>
                    <a:lnR w="0">
                      <a:noFill/>
                    </a:lnR>
                    <a:lnT w="0">
                      <a:noFill/>
                    </a:lnT>
                    <a:lnB w="0">
                      <a:noFill/>
                    </a:lnB>
                    <a:lnTlToBr w="0">
                      <a:noFill/>
                    </a:lnTlToBr>
                    <a:lnBlToTr w="0">
                      <a:noFill/>
                    </a:lnBlToTr>
                    <a:solidFill>
                      <a:schemeClr val="accent3"/>
                    </a:solidFill>
                  </a:tcPr>
                </a:tc>
                <a:tc>
                  <a:txBody>
                    <a:bodyPr/>
                    <a:lstStyle/>
                    <a:p>
                      <a:pPr lvl="0" algn="ctr">
                        <a:buNone/>
                      </a:pPr>
                      <a:r>
                        <a:rPr lang="en-US" sz="1600" b="0" i="0" dirty="0">
                          <a:solidFill>
                            <a:schemeClr val="bg1"/>
                          </a:solidFill>
                          <a:effectLst/>
                          <a:latin typeface="+mj-lt"/>
                        </a:rPr>
                        <a:t>Execution Method</a:t>
                      </a:r>
                    </a:p>
                  </a:txBody>
                  <a:tcPr marL="64788" marR="64788" marT="32394" marB="32394" anchor="ctr">
                    <a:lnL w="0">
                      <a:noFill/>
                    </a:lnL>
                    <a:lnR w="0">
                      <a:noFill/>
                    </a:lnR>
                    <a:lnT w="0">
                      <a:noFill/>
                    </a:lnT>
                    <a:lnB w="0">
                      <a:noFill/>
                    </a:lnB>
                    <a:lnTlToBr w="0">
                      <a:noFill/>
                    </a:lnTlToBr>
                    <a:lnBlToTr w="0">
                      <a:noFill/>
                    </a:lnBlToTr>
                    <a:solidFill>
                      <a:schemeClr val="accent3"/>
                    </a:solidFill>
                  </a:tcPr>
                </a:tc>
                <a:tc>
                  <a:txBody>
                    <a:bodyPr/>
                    <a:lstStyle/>
                    <a:p>
                      <a:pPr lvl="0" algn="ctr">
                        <a:lnSpc>
                          <a:spcPct val="100000"/>
                        </a:lnSpc>
                        <a:spcBef>
                          <a:spcPts val="0"/>
                        </a:spcBef>
                        <a:spcAft>
                          <a:spcPts val="0"/>
                        </a:spcAft>
                        <a:buNone/>
                      </a:pPr>
                      <a:r>
                        <a:rPr lang="en-US" sz="1600" b="0" i="0" u="none" strike="noStrike" noProof="0" dirty="0">
                          <a:solidFill>
                            <a:schemeClr val="bg1"/>
                          </a:solidFill>
                          <a:effectLst/>
                        </a:rPr>
                        <a:t>Model</a:t>
                      </a:r>
                      <a:endParaRPr lang="en-US" sz="1600" b="1" i="0" u="none" strike="noStrike" noProof="0" dirty="0">
                        <a:solidFill>
                          <a:schemeClr val="bg1"/>
                        </a:solidFill>
                        <a:effectLst/>
                      </a:endParaRPr>
                    </a:p>
                    <a:p>
                      <a:pPr lvl="0" algn="ctr">
                        <a:buNone/>
                      </a:pPr>
                      <a:endParaRPr lang="en-US" sz="1600" b="0" i="0" dirty="0">
                        <a:solidFill>
                          <a:schemeClr val="bg1"/>
                        </a:solidFill>
                        <a:effectLst/>
                        <a:latin typeface="+mj-lt"/>
                      </a:endParaRPr>
                    </a:p>
                  </a:txBody>
                  <a:tcPr marL="64788" marR="64788" marT="32394" marB="3239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lnSpc>
                          <a:spcPct val="100000"/>
                        </a:lnSpc>
                        <a:spcBef>
                          <a:spcPts val="0"/>
                        </a:spcBef>
                        <a:spcAft>
                          <a:spcPts val="0"/>
                        </a:spcAft>
                        <a:buNone/>
                      </a:pPr>
                      <a:r>
                        <a:rPr lang="en-US" sz="1600" b="0" i="0" u="none" strike="noStrike" noProof="0" dirty="0">
                          <a:solidFill>
                            <a:schemeClr val="bg1"/>
                          </a:solidFill>
                          <a:effectLst/>
                        </a:rPr>
                        <a:t>Average Execution Time (Seconds)</a:t>
                      </a:r>
                      <a:endParaRPr lang="en-US" sz="1600" b="1" i="0" u="none" strike="noStrike" noProof="0" dirty="0">
                        <a:solidFill>
                          <a:schemeClr val="bg1"/>
                        </a:solidFill>
                        <a:effectLst/>
                      </a:endParaRPr>
                    </a:p>
                  </a:txBody>
                  <a:tcPr marL="64788" marR="64788" marT="32394" marB="3239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512031">
                <a:tc>
                  <a:txBody>
                    <a:bodyPr/>
                    <a:lstStyle/>
                    <a:p>
                      <a:pPr lvl="0" algn="ctr">
                        <a:buNone/>
                      </a:pPr>
                      <a:r>
                        <a:rPr lang="en-US" sz="1600" b="0" i="0" u="none" strike="noStrike" noProof="0" dirty="0">
                          <a:solidFill>
                            <a:srgbClr val="7030A0"/>
                          </a:solidFill>
                          <a:effectLst/>
                        </a:rPr>
                        <a:t>10 CPU</a:t>
                      </a:r>
                    </a:p>
                  </a:txBody>
                  <a:tcPr marL="64788" marR="64788" marT="32393" marB="32393" anchor="ctr">
                    <a:lnT w="0">
                      <a:noFill/>
                    </a:lnT>
                    <a:lnB w="38100" cmpd="sng">
                      <a:noFill/>
                    </a:lnB>
                  </a:tcPr>
                </a:tc>
                <a:tc>
                  <a:txBody>
                    <a:bodyPr/>
                    <a:lstStyle/>
                    <a:p>
                      <a:pPr lvl="0" algn="ctr">
                        <a:buNone/>
                      </a:pPr>
                      <a:r>
                        <a:rPr lang="en-US" sz="1600" b="0" i="0" u="none" strike="noStrike" noProof="0" dirty="0">
                          <a:solidFill>
                            <a:srgbClr val="7030A0"/>
                          </a:solidFill>
                          <a:effectLst/>
                          <a:latin typeface="Franklin Gothic Medium"/>
                        </a:rPr>
                        <a:t>1000</a:t>
                      </a:r>
                    </a:p>
                  </a:txBody>
                  <a:tcPr marL="64788" marR="64788" marT="32393" marB="32393" anchor="ctr">
                    <a:lnT w="0">
                      <a:noFill/>
                    </a:lnT>
                    <a:lnB w="0">
                      <a:noFill/>
                    </a:lnB>
                  </a:tcPr>
                </a:tc>
                <a:tc>
                  <a:txBody>
                    <a:bodyPr/>
                    <a:lstStyle/>
                    <a:p>
                      <a:pPr lvl="0" algn="ctr">
                        <a:buNone/>
                      </a:pPr>
                      <a:r>
                        <a:rPr lang="en-US" sz="1600" b="0" i="0" u="none" strike="noStrike" noProof="0" dirty="0">
                          <a:solidFill>
                            <a:srgbClr val="7030A0"/>
                          </a:solidFill>
                          <a:effectLst/>
                          <a:latin typeface="Franklin Gothic Medium"/>
                        </a:rPr>
                        <a:t>Serial</a:t>
                      </a:r>
                    </a:p>
                  </a:txBody>
                  <a:tcPr marL="64788" marR="64788" marT="32393" marB="32393" anchor="ctr">
                    <a:lnT w="0">
                      <a:noFill/>
                    </a:lnT>
                    <a:lnB w="0">
                      <a:noFill/>
                    </a:lnB>
                  </a:tcPr>
                </a:tc>
                <a:tc>
                  <a:txBody>
                    <a:bodyPr/>
                    <a:lstStyle/>
                    <a:p>
                      <a:pPr lvl="0" algn="ctr">
                        <a:buNone/>
                      </a:pPr>
                      <a:r>
                        <a:rPr lang="en-US" sz="1600" b="0" i="0" u="none" strike="noStrike" noProof="0" dirty="0">
                          <a:solidFill>
                            <a:srgbClr val="7030A0"/>
                          </a:solidFill>
                          <a:effectLst/>
                        </a:rPr>
                        <a:t>Resnet50</a:t>
                      </a:r>
                    </a:p>
                  </a:txBody>
                  <a:tcPr marL="64788" marR="64788" marT="32393" marB="32393" anchor="ctr">
                    <a:lnT w="0">
                      <a:noFill/>
                    </a:lnT>
                    <a:lnB w="38100" cmpd="sng">
                      <a:noFill/>
                    </a:lnB>
                  </a:tcPr>
                </a:tc>
                <a:tc>
                  <a:txBody>
                    <a:bodyPr/>
                    <a:lstStyle/>
                    <a:p>
                      <a:pPr lvl="0" algn="ctr">
                        <a:lnSpc>
                          <a:spcPct val="100000"/>
                        </a:lnSpc>
                        <a:spcBef>
                          <a:spcPts val="0"/>
                        </a:spcBef>
                        <a:spcAft>
                          <a:spcPts val="0"/>
                        </a:spcAft>
                        <a:buNone/>
                      </a:pPr>
                      <a:r>
                        <a:rPr lang="en-US" sz="1600" b="0" i="0" u="none" strike="noStrike" noProof="0" dirty="0">
                          <a:solidFill>
                            <a:srgbClr val="7030A0"/>
                          </a:solidFill>
                          <a:effectLst/>
                        </a:rPr>
                        <a:t>497.09</a:t>
                      </a:r>
                    </a:p>
                  </a:txBody>
                  <a:tcPr marL="64788" marR="64788" marT="32393" marB="32393" anchor="ctr">
                    <a:lnT w="0">
                      <a:noFill/>
                    </a:lnT>
                    <a:lnB w="38100" cmpd="sng">
                      <a:noFill/>
                    </a:lnB>
                  </a:tcPr>
                </a:tc>
                <a:extLst>
                  <a:ext uri="{0D108BD9-81ED-4DB2-BD59-A6C34878D82A}">
                    <a16:rowId xmlns:a16="http://schemas.microsoft.com/office/drawing/2014/main" val="2021664117"/>
                  </a:ext>
                </a:extLst>
              </a:tr>
              <a:tr h="512031">
                <a:tc>
                  <a:txBody>
                    <a:bodyPr/>
                    <a:lstStyle/>
                    <a:p>
                      <a:pPr lvl="0" algn="ctr">
                        <a:buNone/>
                      </a:pPr>
                      <a:r>
                        <a:rPr lang="en-US" sz="1600" b="0" i="0" u="none" strike="noStrike" noProof="0" dirty="0">
                          <a:solidFill>
                            <a:srgbClr val="7030A0"/>
                          </a:solidFill>
                          <a:effectLst/>
                        </a:rPr>
                        <a:t>20 CPU</a:t>
                      </a:r>
                      <a:endParaRPr lang="en-US" sz="1600" dirty="0"/>
                    </a:p>
                  </a:txBody>
                  <a:tcPr marL="64788" marR="64788" marT="32393" marB="32393" anchor="ctr">
                    <a:lnT w="0">
                      <a:noFill/>
                    </a:lnT>
                    <a:lnB w="38100" cmpd="sng">
                      <a:noFill/>
                    </a:lnB>
                  </a:tcPr>
                </a:tc>
                <a:tc>
                  <a:txBody>
                    <a:bodyPr/>
                    <a:lstStyle/>
                    <a:p>
                      <a:pPr lvl="0" algn="ctr">
                        <a:buNone/>
                      </a:pPr>
                      <a:r>
                        <a:rPr lang="en-US" sz="1600" b="0" i="0" u="none" strike="noStrike" noProof="0" dirty="0">
                          <a:solidFill>
                            <a:srgbClr val="7030A0"/>
                          </a:solidFill>
                          <a:effectLst/>
                          <a:latin typeface="Franklin Gothic Medium"/>
                        </a:rPr>
                        <a:t>1000</a:t>
                      </a:r>
                      <a:endParaRPr lang="en-US" sz="1600" dirty="0"/>
                    </a:p>
                  </a:txBody>
                  <a:tcPr marL="64788" marR="64788" marT="32393" marB="32393" anchor="ctr">
                    <a:lnT w="0">
                      <a:noFill/>
                    </a:lnT>
                    <a:lnB w="0">
                      <a:noFill/>
                    </a:lnB>
                  </a:tcPr>
                </a:tc>
                <a:tc>
                  <a:txBody>
                    <a:bodyPr/>
                    <a:lstStyle/>
                    <a:p>
                      <a:pPr lvl="0" algn="ctr">
                        <a:buNone/>
                      </a:pPr>
                      <a:r>
                        <a:rPr lang="en-US" sz="1600" b="0" i="0" u="none" strike="noStrike" noProof="0" dirty="0">
                          <a:solidFill>
                            <a:srgbClr val="7030A0"/>
                          </a:solidFill>
                          <a:effectLst/>
                          <a:latin typeface="Franklin Gothic Medium"/>
                        </a:rPr>
                        <a:t>Serial</a:t>
                      </a:r>
                      <a:endParaRPr lang="en-US" sz="1600" dirty="0"/>
                    </a:p>
                  </a:txBody>
                  <a:tcPr marL="64788" marR="64788" marT="32393" marB="32393" anchor="ctr">
                    <a:lnT w="0">
                      <a:noFill/>
                    </a:lnT>
                    <a:lnB w="0">
                      <a:noFill/>
                    </a:lnB>
                  </a:tcPr>
                </a:tc>
                <a:tc>
                  <a:txBody>
                    <a:bodyPr/>
                    <a:lstStyle/>
                    <a:p>
                      <a:pPr lvl="0" algn="ctr">
                        <a:buNone/>
                      </a:pPr>
                      <a:r>
                        <a:rPr lang="en-US" sz="1600" b="0" i="0" u="none" strike="noStrike" noProof="0" dirty="0">
                          <a:solidFill>
                            <a:srgbClr val="7030A0"/>
                          </a:solidFill>
                          <a:effectLst/>
                        </a:rPr>
                        <a:t>Resnet50</a:t>
                      </a:r>
                      <a:endParaRPr lang="en-US" sz="1600" dirty="0"/>
                    </a:p>
                  </a:txBody>
                  <a:tcPr marL="64788" marR="64788" marT="32393" marB="32393" anchor="ctr">
                    <a:lnT w="0">
                      <a:noFill/>
                    </a:lnT>
                    <a:lnB w="38100" cmpd="sng">
                      <a:noFill/>
                    </a:lnB>
                  </a:tcPr>
                </a:tc>
                <a:tc>
                  <a:txBody>
                    <a:bodyPr/>
                    <a:lstStyle/>
                    <a:p>
                      <a:pPr lvl="0" algn="ctr">
                        <a:lnSpc>
                          <a:spcPct val="100000"/>
                        </a:lnSpc>
                        <a:spcBef>
                          <a:spcPts val="0"/>
                        </a:spcBef>
                        <a:spcAft>
                          <a:spcPts val="0"/>
                        </a:spcAft>
                        <a:buNone/>
                      </a:pPr>
                      <a:r>
                        <a:rPr lang="en-US" sz="1600" b="0" i="0" u="none" strike="noStrike" noProof="0" dirty="0">
                          <a:solidFill>
                            <a:srgbClr val="7030A0"/>
                          </a:solidFill>
                          <a:effectLst/>
                        </a:rPr>
                        <a:t>312.09</a:t>
                      </a:r>
                      <a:endParaRPr lang="en-US" sz="1600" dirty="0"/>
                    </a:p>
                  </a:txBody>
                  <a:tcPr marL="64788" marR="64788" marT="32393" marB="32393" anchor="ctr">
                    <a:lnT w="0">
                      <a:noFill/>
                    </a:lnT>
                    <a:lnB w="38100" cmpd="sng">
                      <a:noFill/>
                    </a:lnB>
                  </a:tcPr>
                </a:tc>
                <a:extLst>
                  <a:ext uri="{0D108BD9-81ED-4DB2-BD59-A6C34878D82A}">
                    <a16:rowId xmlns:a16="http://schemas.microsoft.com/office/drawing/2014/main" val="3653747227"/>
                  </a:ext>
                </a:extLst>
              </a:tr>
              <a:tr h="512031">
                <a:tc>
                  <a:txBody>
                    <a:bodyPr/>
                    <a:lstStyle/>
                    <a:p>
                      <a:pPr lvl="0" algn="ctr">
                        <a:buNone/>
                      </a:pPr>
                      <a:r>
                        <a:rPr lang="en-US" sz="1600" b="0" i="0" u="none" strike="noStrike" noProof="0" dirty="0">
                          <a:solidFill>
                            <a:srgbClr val="7030A0"/>
                          </a:solidFill>
                          <a:effectLst/>
                        </a:rPr>
                        <a:t>28 CPU</a:t>
                      </a:r>
                    </a:p>
                  </a:txBody>
                  <a:tcPr marL="64788" marR="64788" marT="32394" marB="32394" anchor="ctr">
                    <a:lnT w="38100" cmpd="sng">
                      <a:noFill/>
                    </a:lnT>
                  </a:tcPr>
                </a:tc>
                <a:tc>
                  <a:txBody>
                    <a:bodyPr/>
                    <a:lstStyle/>
                    <a:p>
                      <a:pPr lvl="0" algn="ctr">
                        <a:buNone/>
                      </a:pPr>
                      <a:r>
                        <a:rPr lang="en-US" sz="1600" b="0" i="0" u="none" strike="noStrike" noProof="0" dirty="0">
                          <a:solidFill>
                            <a:srgbClr val="7030A0"/>
                          </a:solidFill>
                          <a:effectLst/>
                          <a:latin typeface="Franklin Gothic Medium"/>
                        </a:rPr>
                        <a:t>1000</a:t>
                      </a:r>
                    </a:p>
                  </a:txBody>
                  <a:tcPr marL="64788" marR="64788" marT="32394" marB="32394" anchor="ctr">
                    <a:lnT w="0">
                      <a:noFill/>
                    </a:lnT>
                  </a:tcPr>
                </a:tc>
                <a:tc>
                  <a:txBody>
                    <a:bodyPr/>
                    <a:lstStyle/>
                    <a:p>
                      <a:pPr lvl="0" algn="ctr">
                        <a:buNone/>
                      </a:pPr>
                      <a:r>
                        <a:rPr lang="en-US" sz="1600" b="0" i="0" u="none" strike="noStrike" noProof="0" dirty="0">
                          <a:solidFill>
                            <a:srgbClr val="7030A0"/>
                          </a:solidFill>
                          <a:effectLst/>
                          <a:latin typeface="Franklin Gothic Medium"/>
                        </a:rPr>
                        <a:t>Serial</a:t>
                      </a:r>
                      <a:endParaRPr lang="en-US" sz="1600" dirty="0"/>
                    </a:p>
                  </a:txBody>
                  <a:tcPr marL="64788" marR="64788" marT="32394" marB="32394" anchor="ctr">
                    <a:lnT w="0">
                      <a:noFill/>
                    </a:lnT>
                  </a:tcPr>
                </a:tc>
                <a:tc>
                  <a:txBody>
                    <a:bodyPr/>
                    <a:lstStyle/>
                    <a:p>
                      <a:pPr lvl="0" algn="ctr">
                        <a:buNone/>
                      </a:pPr>
                      <a:r>
                        <a:rPr lang="en-US" sz="1600" b="0" i="0" u="none" strike="noStrike" noProof="0" dirty="0">
                          <a:solidFill>
                            <a:srgbClr val="7030A0"/>
                          </a:solidFill>
                          <a:effectLst/>
                        </a:rPr>
                        <a:t>ResNet 50</a:t>
                      </a:r>
                    </a:p>
                  </a:txBody>
                  <a:tcPr marL="64788" marR="64788" marT="32394" marB="32394" anchor="ctr">
                    <a:lnT w="38100" cmpd="sng">
                      <a:noFill/>
                    </a:lnT>
                  </a:tcPr>
                </a:tc>
                <a:tc>
                  <a:txBody>
                    <a:bodyPr/>
                    <a:lstStyle/>
                    <a:p>
                      <a:pPr lvl="0" algn="ctr">
                        <a:lnSpc>
                          <a:spcPct val="100000"/>
                        </a:lnSpc>
                        <a:spcBef>
                          <a:spcPts val="0"/>
                        </a:spcBef>
                        <a:spcAft>
                          <a:spcPts val="0"/>
                        </a:spcAft>
                        <a:buNone/>
                      </a:pPr>
                      <a:r>
                        <a:rPr lang="en-US" sz="1600" b="0" i="0" u="none" strike="noStrike" noProof="0" dirty="0">
                          <a:solidFill>
                            <a:srgbClr val="7030A0"/>
                          </a:solidFill>
                          <a:effectLst/>
                        </a:rPr>
                        <a:t>270.22</a:t>
                      </a:r>
                    </a:p>
                  </a:txBody>
                  <a:tcPr marL="64788" marR="64788" marT="32394" marB="32394" anchor="ctr">
                    <a:lnT w="38100" cmpd="sng">
                      <a:noFill/>
                    </a:lnT>
                  </a:tcPr>
                </a:tc>
                <a:extLst>
                  <a:ext uri="{0D108BD9-81ED-4DB2-BD59-A6C34878D82A}">
                    <a16:rowId xmlns:a16="http://schemas.microsoft.com/office/drawing/2014/main" val="98680608"/>
                  </a:ext>
                </a:extLst>
              </a:tr>
            </a:tbl>
          </a:graphicData>
        </a:graphic>
      </p:graphicFrame>
      <p:pic>
        <p:nvPicPr>
          <p:cNvPr id="3" name="Picture 2" descr="A graph with a line&#10;&#10;Description automatically generated">
            <a:extLst>
              <a:ext uri="{FF2B5EF4-FFF2-40B4-BE49-F238E27FC236}">
                <a16:creationId xmlns:a16="http://schemas.microsoft.com/office/drawing/2014/main" id="{5FABE93C-59AF-5F0E-E2D5-351FF27B77BE}"/>
              </a:ext>
            </a:extLst>
          </p:cNvPr>
          <p:cNvPicPr>
            <a:picLocks noChangeAspect="1"/>
          </p:cNvPicPr>
          <p:nvPr/>
        </p:nvPicPr>
        <p:blipFill>
          <a:blip r:embed="rId2"/>
          <a:stretch>
            <a:fillRect/>
          </a:stretch>
        </p:blipFill>
        <p:spPr>
          <a:xfrm>
            <a:off x="6237442" y="2853764"/>
            <a:ext cx="5952567" cy="3575923"/>
          </a:xfrm>
          <a:prstGeom prst="rect">
            <a:avLst/>
          </a:prstGeom>
        </p:spPr>
      </p:pic>
    </p:spTree>
    <p:extLst>
      <p:ext uri="{BB962C8B-B14F-4D97-AF65-F5344CB8AC3E}">
        <p14:creationId xmlns:p14="http://schemas.microsoft.com/office/powerpoint/2010/main" val="2846171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960120" y="643467"/>
            <a:ext cx="3212593" cy="5571066"/>
          </a:xfrm>
        </p:spPr>
        <p:txBody>
          <a:bodyPr>
            <a:normAutofit/>
          </a:bodyPr>
          <a:lstStyle/>
          <a:p>
            <a:r>
              <a:rPr lang="en-US" sz="6100"/>
              <a:t>Results: DDP (CPU)</a:t>
            </a:r>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p:cNvGraphicFramePr>
          <p:nvPr>
            <p:extLst>
              <p:ext uri="{D42A27DB-BD31-4B8C-83A1-F6EECF244321}">
                <p14:modId xmlns:p14="http://schemas.microsoft.com/office/powerpoint/2010/main" val="545045174"/>
              </p:ext>
            </p:extLst>
          </p:nvPr>
        </p:nvGraphicFramePr>
        <p:xfrm>
          <a:off x="4813760" y="128786"/>
          <a:ext cx="7105980" cy="2314575"/>
        </p:xfrm>
        <a:graphic>
          <a:graphicData uri="http://schemas.openxmlformats.org/drawingml/2006/table">
            <a:tbl>
              <a:tblPr firstRow="1">
                <a:tableStyleId>{5C22544A-7EE6-4342-B048-85BDC9FD1C3A}</a:tableStyleId>
              </a:tblPr>
              <a:tblGrid>
                <a:gridCol w="2368660">
                  <a:extLst>
                    <a:ext uri="{9D8B030D-6E8A-4147-A177-3AD203B41FA5}">
                      <a16:colId xmlns:a16="http://schemas.microsoft.com/office/drawing/2014/main" val="1689330750"/>
                    </a:ext>
                  </a:extLst>
                </a:gridCol>
                <a:gridCol w="2368660">
                  <a:extLst>
                    <a:ext uri="{9D8B030D-6E8A-4147-A177-3AD203B41FA5}">
                      <a16:colId xmlns:a16="http://schemas.microsoft.com/office/drawing/2014/main" val="2660631934"/>
                    </a:ext>
                  </a:extLst>
                </a:gridCol>
                <a:gridCol w="2368660">
                  <a:extLst>
                    <a:ext uri="{9D8B030D-6E8A-4147-A177-3AD203B41FA5}">
                      <a16:colId xmlns:a16="http://schemas.microsoft.com/office/drawing/2014/main" val="3909717689"/>
                    </a:ext>
                  </a:extLst>
                </a:gridCol>
              </a:tblGrid>
              <a:tr h="830421">
                <a:tc>
                  <a:txBody>
                    <a:bodyPr/>
                    <a:lstStyle/>
                    <a:p>
                      <a:pPr algn="ctr" rtl="0" fontAlgn="base"/>
                      <a:r>
                        <a:rPr lang="en-US" b="1" i="0">
                          <a:solidFill>
                            <a:schemeClr val="bg1"/>
                          </a:solidFill>
                          <a:effectLst/>
                          <a:latin typeface="+mn-lt"/>
                        </a:rPr>
                        <a:t>​</a:t>
                      </a:r>
                      <a:r>
                        <a:rPr lang="en-US" sz="2000" b="0" i="0" u="none" strike="noStrike" noProof="0">
                          <a:solidFill>
                            <a:schemeClr val="bg1"/>
                          </a:solidFill>
                          <a:effectLst/>
                        </a:rPr>
                        <a:t>Execution Device </a:t>
                      </a:r>
                      <a:endParaRPr lang="en-US" sz="2000" b="1" i="0" u="none" strike="noStrike" noProof="0">
                        <a:solidFill>
                          <a:schemeClr val="bg1"/>
                        </a:solidFill>
                        <a:effectLst/>
                      </a:endParaRPr>
                    </a:p>
                    <a:p>
                      <a:pPr lvl="0" algn="ctr">
                        <a:buNone/>
                      </a:pPr>
                      <a:r>
                        <a:rPr lang="en-US" sz="2000" b="0" i="0" u="none" strike="noStrike" noProof="0">
                          <a:solidFill>
                            <a:schemeClr val="bg1"/>
                          </a:solidFill>
                          <a:effectLst/>
                        </a:rPr>
                        <a:t>(DDP CPU)</a:t>
                      </a:r>
                      <a:endParaRPr lang="en-US" b="1" i="0">
                        <a:solidFill>
                          <a:schemeClr val="bg1"/>
                        </a:solidFill>
                        <a:effectLst/>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lnSpc>
                          <a:spcPct val="100000"/>
                        </a:lnSpc>
                        <a:spcBef>
                          <a:spcPts val="0"/>
                        </a:spcBef>
                        <a:spcAft>
                          <a:spcPts val="0"/>
                        </a:spcAft>
                        <a:buNone/>
                      </a:pPr>
                      <a:r>
                        <a:rPr lang="en-US" sz="2000" b="0" i="0" u="none" strike="noStrike" noProof="0">
                          <a:solidFill>
                            <a:schemeClr val="bg1"/>
                          </a:solidFill>
                          <a:effectLst/>
                        </a:rPr>
                        <a:t>Model</a:t>
                      </a:r>
                      <a:endParaRPr lang="en-US" sz="2000" b="1" i="0" u="none" strike="noStrike" noProof="0">
                        <a:solidFill>
                          <a:schemeClr val="bg1"/>
                        </a:solidFill>
                        <a:effectLst/>
                      </a:endParaRPr>
                    </a:p>
                    <a:p>
                      <a:pPr lvl="0" algn="ctr">
                        <a:buNone/>
                      </a:pPr>
                      <a:endParaRPr lang="en-US" b="0" i="0">
                        <a:solidFill>
                          <a:schemeClr val="bg1"/>
                        </a:solidFill>
                        <a:effectLst/>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lnSpc>
                          <a:spcPct val="100000"/>
                        </a:lnSpc>
                        <a:spcBef>
                          <a:spcPts val="0"/>
                        </a:spcBef>
                        <a:spcAft>
                          <a:spcPts val="0"/>
                        </a:spcAft>
                        <a:buNone/>
                      </a:pPr>
                      <a:r>
                        <a:rPr lang="en-US" sz="2000" b="0" i="0" u="none" strike="noStrike" noProof="0">
                          <a:solidFill>
                            <a:schemeClr val="bg1"/>
                          </a:solidFill>
                          <a:effectLst/>
                        </a:rPr>
                        <a:t>Average Execution Time (Seconds)</a:t>
                      </a:r>
                      <a:endParaRPr lang="en-US" sz="2000" b="1" i="0" u="none" strike="noStrike" noProof="0">
                        <a:solidFill>
                          <a:schemeClr val="bg1"/>
                        </a:solidFill>
                        <a:effectLs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494718">
                <a:tc>
                  <a:txBody>
                    <a:bodyPr/>
                    <a:lstStyle/>
                    <a:p>
                      <a:pPr lvl="0" algn="ctr">
                        <a:buNone/>
                      </a:pPr>
                      <a:r>
                        <a:rPr lang="en-US" sz="2000" b="0" i="0" u="none" strike="noStrike" noProof="0">
                          <a:solidFill>
                            <a:srgbClr val="7030A0"/>
                          </a:solidFill>
                          <a:effectLst/>
                        </a:rPr>
                        <a:t>10 CPU</a:t>
                      </a:r>
                      <a:endParaRPr lang="en-US" b="0" i="0">
                        <a:solidFill>
                          <a:srgbClr val="000000"/>
                        </a:solidFill>
                        <a:effectLst/>
                        <a:latin typeface="+mn-lt"/>
                      </a:endParaRPr>
                    </a:p>
                  </a:txBody>
                  <a:tcPr anchor="ctr">
                    <a:lnT w="38100" cmpd="sng">
                      <a:noFill/>
                    </a:lnT>
                  </a:tcPr>
                </a:tc>
                <a:tc>
                  <a:txBody>
                    <a:bodyPr/>
                    <a:lstStyle/>
                    <a:p>
                      <a:pPr algn="ctr" rtl="0" fontAlgn="base"/>
                      <a:r>
                        <a:rPr lang="en-US" sz="2000" b="0" i="0" u="none" strike="noStrike" noProof="0">
                          <a:solidFill>
                            <a:srgbClr val="7030A0"/>
                          </a:solidFill>
                          <a:effectLst/>
                        </a:rPr>
                        <a:t>ResNet 50</a:t>
                      </a:r>
                      <a:endParaRPr lang="en-US" b="0" i="0">
                        <a:solidFill>
                          <a:srgbClr val="000000"/>
                        </a:solidFill>
                        <a:effectLst/>
                        <a:latin typeface="+mn-lt"/>
                      </a:endParaRPr>
                    </a:p>
                  </a:txBody>
                  <a:tcPr anchor="ctr">
                    <a:lnT w="38100" cmpd="sng">
                      <a:noFill/>
                    </a:lnT>
                  </a:tcPr>
                </a:tc>
                <a:tc>
                  <a:txBody>
                    <a:bodyPr/>
                    <a:lstStyle/>
                    <a:p>
                      <a:pPr lvl="0" algn="ctr">
                        <a:buNone/>
                      </a:pPr>
                      <a:r>
                        <a:rPr lang="en-US" sz="2000" b="0" i="0" u="none" strike="noStrike" noProof="0">
                          <a:solidFill>
                            <a:srgbClr val="7030A0"/>
                          </a:solidFill>
                          <a:effectLst/>
                        </a:rPr>
                        <a:t>232.84</a:t>
                      </a:r>
                    </a:p>
                  </a:txBody>
                  <a:tcPr anchor="ctr">
                    <a:lnT w="38100" cmpd="sng">
                      <a:noFill/>
                    </a:lnT>
                  </a:tcPr>
                </a:tc>
                <a:extLst>
                  <a:ext uri="{0D108BD9-81ED-4DB2-BD59-A6C34878D82A}">
                    <a16:rowId xmlns:a16="http://schemas.microsoft.com/office/drawing/2014/main" val="1760208656"/>
                  </a:ext>
                </a:extLst>
              </a:tr>
              <a:tr h="494718">
                <a:tc>
                  <a:txBody>
                    <a:bodyPr/>
                    <a:lstStyle/>
                    <a:p>
                      <a:pPr lvl="0" algn="ctr">
                        <a:buNone/>
                      </a:pPr>
                      <a:r>
                        <a:rPr lang="en-US" sz="2000" b="0" i="0" u="none" strike="noStrike" noProof="0">
                          <a:solidFill>
                            <a:srgbClr val="7030A0"/>
                          </a:solidFill>
                          <a:effectLst/>
                        </a:rPr>
                        <a:t>20 CPU </a:t>
                      </a:r>
                      <a:endParaRPr lang="en-US" b="0" i="0">
                        <a:solidFill>
                          <a:srgbClr val="000000"/>
                        </a:solidFill>
                        <a:effectLst/>
                        <a:latin typeface="+mn-lt"/>
                      </a:endParaRPr>
                    </a:p>
                  </a:txBody>
                  <a:tcPr anchor="ctr"/>
                </a:tc>
                <a:tc>
                  <a:txBody>
                    <a:bodyPr/>
                    <a:lstStyle/>
                    <a:p>
                      <a:pPr lvl="0" algn="ctr">
                        <a:buNone/>
                      </a:pPr>
                      <a:r>
                        <a:rPr lang="en-US" sz="2000" b="0" i="0" u="none" strike="noStrike" noProof="0">
                          <a:solidFill>
                            <a:srgbClr val="7030A0"/>
                          </a:solidFill>
                          <a:effectLst/>
                        </a:rPr>
                        <a:t>ResNet 50</a:t>
                      </a:r>
                      <a:endParaRPr lang="en-US"/>
                    </a:p>
                  </a:txBody>
                  <a:tcPr anchor="ctr"/>
                </a:tc>
                <a:tc>
                  <a:txBody>
                    <a:bodyPr/>
                    <a:lstStyle/>
                    <a:p>
                      <a:pPr lvl="0" algn="ctr">
                        <a:lnSpc>
                          <a:spcPct val="100000"/>
                        </a:lnSpc>
                        <a:spcBef>
                          <a:spcPts val="0"/>
                        </a:spcBef>
                        <a:spcAft>
                          <a:spcPts val="0"/>
                        </a:spcAft>
                        <a:buNone/>
                      </a:pPr>
                      <a:r>
                        <a:rPr lang="en-US" sz="2000" b="0" i="0" u="none" strike="noStrike" noProof="0">
                          <a:solidFill>
                            <a:srgbClr val="7030A0"/>
                          </a:solidFill>
                          <a:effectLst/>
                        </a:rPr>
                        <a:t>147.30</a:t>
                      </a:r>
                    </a:p>
                  </a:txBody>
                  <a:tcPr anchor="ctr"/>
                </a:tc>
                <a:extLst>
                  <a:ext uri="{0D108BD9-81ED-4DB2-BD59-A6C34878D82A}">
                    <a16:rowId xmlns:a16="http://schemas.microsoft.com/office/drawing/2014/main" val="3634243071"/>
                  </a:ext>
                </a:extLst>
              </a:tr>
              <a:tr h="494718">
                <a:tc>
                  <a:txBody>
                    <a:bodyPr/>
                    <a:lstStyle/>
                    <a:p>
                      <a:pPr lvl="0" algn="ctr">
                        <a:buNone/>
                      </a:pPr>
                      <a:r>
                        <a:rPr lang="en-US" sz="2000" b="0" i="0" u="none" strike="noStrike" noProof="0">
                          <a:solidFill>
                            <a:srgbClr val="7030A0"/>
                          </a:solidFill>
                          <a:effectLst/>
                        </a:rPr>
                        <a:t>28 CPU </a:t>
                      </a:r>
                      <a:endParaRPr lang="en-US" b="0" i="0">
                        <a:solidFill>
                          <a:srgbClr val="000000"/>
                        </a:solidFill>
                        <a:effectLst/>
                        <a:latin typeface="+mn-lt"/>
                      </a:endParaRPr>
                    </a:p>
                  </a:txBody>
                  <a:tcPr anchor="ctr"/>
                </a:tc>
                <a:tc>
                  <a:txBody>
                    <a:bodyPr/>
                    <a:lstStyle/>
                    <a:p>
                      <a:pPr lvl="0" algn="ctr">
                        <a:buNone/>
                      </a:pPr>
                      <a:r>
                        <a:rPr lang="en-US" sz="2000" b="0" i="0" u="none" strike="noStrike" noProof="0">
                          <a:solidFill>
                            <a:srgbClr val="7030A0"/>
                          </a:solidFill>
                          <a:effectLst/>
                        </a:rPr>
                        <a:t>ResNet 50</a:t>
                      </a:r>
                      <a:endParaRPr lang="en-US" b="0" i="0">
                        <a:solidFill>
                          <a:srgbClr val="000000"/>
                        </a:solidFill>
                        <a:effectLst/>
                        <a:latin typeface="+mn-lt"/>
                      </a:endParaRPr>
                    </a:p>
                  </a:txBody>
                  <a:tcPr anchor="ctr"/>
                </a:tc>
                <a:tc>
                  <a:txBody>
                    <a:bodyPr/>
                    <a:lstStyle/>
                    <a:p>
                      <a:pPr lvl="0" algn="ctr">
                        <a:lnSpc>
                          <a:spcPct val="100000"/>
                        </a:lnSpc>
                        <a:spcBef>
                          <a:spcPts val="0"/>
                        </a:spcBef>
                        <a:spcAft>
                          <a:spcPts val="0"/>
                        </a:spcAft>
                        <a:buNone/>
                      </a:pPr>
                      <a:r>
                        <a:rPr lang="en-US" sz="2000" b="0" i="0" u="none" strike="noStrike" noProof="0">
                          <a:solidFill>
                            <a:srgbClr val="7030A0"/>
                          </a:solidFill>
                          <a:effectLst/>
                          <a:latin typeface="Franklin Gothic Medium"/>
                        </a:rPr>
                        <a:t>130.42</a:t>
                      </a:r>
                      <a:endParaRPr lang="en-US"/>
                    </a:p>
                  </a:txBody>
                  <a:tcPr anchor="ctr"/>
                </a:tc>
                <a:extLst>
                  <a:ext uri="{0D108BD9-81ED-4DB2-BD59-A6C34878D82A}">
                    <a16:rowId xmlns:a16="http://schemas.microsoft.com/office/drawing/2014/main" val="415808797"/>
                  </a:ext>
                </a:extLst>
              </a:tr>
            </a:tbl>
          </a:graphicData>
        </a:graphic>
      </p:graphicFrame>
      <p:pic>
        <p:nvPicPr>
          <p:cNvPr id="5" name="Picture 4" descr="A graph with a green line&#10;&#10;Description automatically generated">
            <a:extLst>
              <a:ext uri="{FF2B5EF4-FFF2-40B4-BE49-F238E27FC236}">
                <a16:creationId xmlns:a16="http://schemas.microsoft.com/office/drawing/2014/main" id="{49CE9787-2E0B-960E-2AB6-7ADAE30721F7}"/>
              </a:ext>
            </a:extLst>
          </p:cNvPr>
          <p:cNvPicPr>
            <a:picLocks noChangeAspect="1"/>
          </p:cNvPicPr>
          <p:nvPr/>
        </p:nvPicPr>
        <p:blipFill>
          <a:blip r:embed="rId2"/>
          <a:stretch>
            <a:fillRect/>
          </a:stretch>
        </p:blipFill>
        <p:spPr>
          <a:xfrm>
            <a:off x="4809933" y="2608881"/>
            <a:ext cx="7111845" cy="3977899"/>
          </a:xfrm>
          <a:prstGeom prst="rect">
            <a:avLst/>
          </a:prstGeom>
        </p:spPr>
      </p:pic>
    </p:spTree>
    <p:extLst>
      <p:ext uri="{BB962C8B-B14F-4D97-AF65-F5344CB8AC3E}">
        <p14:creationId xmlns:p14="http://schemas.microsoft.com/office/powerpoint/2010/main" val="88300873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ic of a lungs and intestines&#10;&#10;Description automatically generated">
            <a:extLst>
              <a:ext uri="{FF2B5EF4-FFF2-40B4-BE49-F238E27FC236}">
                <a16:creationId xmlns:a16="http://schemas.microsoft.com/office/drawing/2014/main" id="{0B3D7EAD-0D44-774E-7627-2F7155F60895}"/>
              </a:ext>
            </a:extLst>
          </p:cNvPr>
          <p:cNvPicPr>
            <a:picLocks noChangeAspect="1"/>
          </p:cNvPicPr>
          <p:nvPr/>
        </p:nvPicPr>
        <p:blipFill>
          <a:blip r:embed="rId2"/>
          <a:stretch>
            <a:fillRect/>
          </a:stretch>
        </p:blipFill>
        <p:spPr>
          <a:xfrm>
            <a:off x="7493430" y="15500"/>
            <a:ext cx="4695986" cy="2267918"/>
          </a:xfrm>
          <a:prstGeom prst="rect">
            <a:avLst/>
          </a:prstGeom>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236865" y="343644"/>
            <a:ext cx="7227170" cy="1700784"/>
          </a:xfrm>
        </p:spPr>
        <p:txBody>
          <a:bodyPr>
            <a:normAutofit fontScale="90000"/>
          </a:bodyPr>
          <a:lstStyle/>
          <a:p>
            <a:r>
              <a:rPr lang="en-US"/>
              <a:t>Serial Execution </a:t>
            </a:r>
            <a:br>
              <a:rPr lang="en-US"/>
            </a:br>
            <a:r>
              <a:rPr lang="en-US"/>
              <a:t>v/s DDP (CPU &amp; GPU)</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236867" y="2439226"/>
            <a:ext cx="3075329" cy="866218"/>
          </a:xfrm>
        </p:spPr>
        <p:txBody>
          <a:bodyPr/>
          <a:lstStyle/>
          <a:p>
            <a:r>
              <a:rPr lang="en-US"/>
              <a:t>Serial </a:t>
            </a:r>
            <a:r>
              <a:rPr lang="en-US" err="1"/>
              <a:t>EXecution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4279339" y="3265196"/>
            <a:ext cx="3869618" cy="3232569"/>
          </a:xfrm>
        </p:spPr>
        <p:txBody>
          <a:bodyPr vert="horz" lIns="91440" tIns="45720" rIns="91440" bIns="45720" rtlCol="0" anchor="t">
            <a:normAutofit/>
          </a:bodyPr>
          <a:lstStyle/>
          <a:p>
            <a:pPr algn="just">
              <a:lnSpc>
                <a:spcPct val="100000"/>
              </a:lnSpc>
              <a:spcBef>
                <a:spcPts val="0"/>
              </a:spcBef>
              <a:spcAft>
                <a:spcPts val="0"/>
              </a:spcAft>
              <a:buFont typeface="Arial,Sans-Serif" panose="020B0604020202020204" pitchFamily="34" charset="0"/>
            </a:pPr>
            <a:r>
              <a:rPr lang="en-US" sz="1850">
                <a:solidFill>
                  <a:srgbClr val="0D0D0D"/>
                </a:solidFill>
                <a:latin typeface="Franklin Gothic Demi Cond"/>
                <a:cs typeface="Arial"/>
              </a:rPr>
              <a:t>Using Distributed Data Parallel (DDP) on CPU enables efficient parallelization of deep learning models training across multiple CPU cores </a:t>
            </a:r>
            <a:endParaRPr lang="en-US" sz="1850">
              <a:latin typeface="Franklin Gothic Demi Cond"/>
              <a:cs typeface="Arial"/>
            </a:endParaRPr>
          </a:p>
          <a:p>
            <a:pPr algn="just">
              <a:lnSpc>
                <a:spcPct val="100000"/>
              </a:lnSpc>
              <a:spcBef>
                <a:spcPts val="0"/>
              </a:spcBef>
              <a:spcAft>
                <a:spcPts val="0"/>
              </a:spcAft>
              <a:buFont typeface="Arial,Sans-Serif" panose="020B0604020202020204" pitchFamily="34" charset="0"/>
            </a:pPr>
            <a:endParaRPr lang="en-US" sz="1850">
              <a:solidFill>
                <a:srgbClr val="0D0D0D"/>
              </a:solidFill>
              <a:latin typeface="Franklin Gothic Demi Cond"/>
              <a:cs typeface="Arial"/>
            </a:endParaRPr>
          </a:p>
          <a:p>
            <a:pPr algn="just">
              <a:lnSpc>
                <a:spcPct val="100000"/>
              </a:lnSpc>
              <a:spcBef>
                <a:spcPts val="0"/>
              </a:spcBef>
              <a:spcAft>
                <a:spcPts val="0"/>
              </a:spcAft>
              <a:buFont typeface="Arial,Sans-Serif" panose="020B0604020202020204" pitchFamily="34" charset="0"/>
            </a:pPr>
            <a:r>
              <a:rPr lang="en-US" sz="1850">
                <a:solidFill>
                  <a:srgbClr val="0D0D0D"/>
                </a:solidFill>
                <a:latin typeface="Franklin Gothic Demi Cond"/>
                <a:cs typeface="Arial"/>
              </a:rPr>
              <a:t>Approach optimizes computation resources, enhancing scalability and performance without relying on GPU hardware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4272469" y="2439226"/>
            <a:ext cx="2352075" cy="879133"/>
          </a:xfrm>
        </p:spPr>
        <p:txBody>
          <a:bodyPr/>
          <a:lstStyle/>
          <a:p>
            <a:r>
              <a:rPr lang="en-US"/>
              <a:t>DDP On CPU</a:t>
            </a:r>
          </a:p>
        </p:txBody>
      </p:sp>
      <p:sp>
        <p:nvSpPr>
          <p:cNvPr id="12" name="Content Placeholder 3">
            <a:extLst>
              <a:ext uri="{FF2B5EF4-FFF2-40B4-BE49-F238E27FC236}">
                <a16:creationId xmlns:a16="http://schemas.microsoft.com/office/drawing/2014/main" id="{6A5524C6-98E6-7A6C-8E43-A0B7A85FD96B}"/>
              </a:ext>
            </a:extLst>
          </p:cNvPr>
          <p:cNvSpPr txBox="1">
            <a:spLocks/>
          </p:cNvSpPr>
          <p:nvPr/>
        </p:nvSpPr>
        <p:spPr>
          <a:xfrm>
            <a:off x="234282" y="3288445"/>
            <a:ext cx="4050431" cy="3206740"/>
          </a:xfrm>
          <a:prstGeom prst="rect">
            <a:avLst/>
          </a:prstGeom>
        </p:spPr>
        <p:txBody>
          <a:bodyPr vert="horz" lIns="91440" tIns="45720" rIns="91440" bIns="45720" rtlCol="0" anchor="t">
            <a:normAutofit fontScale="85000" lnSpcReduction="20000"/>
          </a:bodyPr>
          <a:lstStyle>
            <a:lvl1pPr marL="342900" indent="-342900" algn="l" defTabSz="914400" rtl="0" eaLnBrk="1" latinLnBrk="0" hangingPunct="1">
              <a:lnSpc>
                <a:spcPct val="101000"/>
              </a:lnSpc>
              <a:spcBef>
                <a:spcPts val="700"/>
              </a:spcBef>
              <a:spcAft>
                <a:spcPts val="700"/>
              </a:spcAft>
              <a:buFont typeface="Arial" panose="020B0604020202020204" pitchFamily="34" charset="0"/>
              <a:buChar char="•"/>
              <a:defRPr sz="20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2pPr>
            <a:lvl3pPr marL="56007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400" kern="1200" spc="50" baseline="0">
                <a:solidFill>
                  <a:schemeClr val="tx1"/>
                </a:solidFill>
                <a:latin typeface="+mn-lt"/>
                <a:ea typeface="+mn-ea"/>
                <a:cs typeface="+mn-cs"/>
              </a:defRPr>
            </a:lvl4pPr>
            <a:lvl5pPr marL="88011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spcAft>
                <a:spcPts val="0"/>
              </a:spcAft>
              <a:buFont typeface="Arial,Sans-Serif" panose="020B0604020202020204" pitchFamily="34" charset="0"/>
              <a:buChar char="•"/>
            </a:pPr>
            <a:r>
              <a:rPr lang="en-US" sz="1850">
                <a:solidFill>
                  <a:srgbClr val="0D0D0D"/>
                </a:solidFill>
                <a:latin typeface="Franklin Gothic Demi Cond"/>
                <a:ea typeface="+mn-lt"/>
                <a:cs typeface="+mn-lt"/>
              </a:rPr>
              <a:t>Serial execution on CPU with ResNet50 doesn't necessarily mean that only one CPU core is utilized throughout the entire process. While tasks are executed sequentially, multiple CPU cores can still be involved in processing different parts of the task, but each core handles its portion of the task one after another, rather than simultaneously</a:t>
            </a:r>
            <a:endParaRPr lang="en-US" sz="1850">
              <a:latin typeface="Franklin Gothic Demi Cond"/>
              <a:ea typeface="+mn-lt"/>
              <a:cs typeface="+mn-lt"/>
            </a:endParaRPr>
          </a:p>
          <a:p>
            <a:pPr algn="just">
              <a:lnSpc>
                <a:spcPct val="100000"/>
              </a:lnSpc>
              <a:spcBef>
                <a:spcPts val="0"/>
              </a:spcBef>
              <a:spcAft>
                <a:spcPts val="0"/>
              </a:spcAft>
              <a:buFont typeface="Arial,Sans-Serif" panose="020B0604020202020204" pitchFamily="34" charset="0"/>
              <a:buChar char="•"/>
            </a:pPr>
            <a:endParaRPr lang="en-US">
              <a:solidFill>
                <a:srgbClr val="0D0D0D"/>
              </a:solidFill>
              <a:latin typeface="Franklin Gothic Demi Cond"/>
              <a:ea typeface="+mn-lt"/>
              <a:cs typeface="+mn-lt"/>
            </a:endParaRPr>
          </a:p>
          <a:p>
            <a:pPr algn="just">
              <a:lnSpc>
                <a:spcPct val="100000"/>
              </a:lnSpc>
              <a:spcBef>
                <a:spcPts val="0"/>
              </a:spcBef>
              <a:spcAft>
                <a:spcPts val="0"/>
              </a:spcAft>
              <a:buFont typeface="Arial,Sans-Serif" panose="020B0604020202020204" pitchFamily="34" charset="0"/>
              <a:buChar char="•"/>
            </a:pPr>
            <a:r>
              <a:rPr lang="en-US">
                <a:solidFill>
                  <a:srgbClr val="0D0D0D"/>
                </a:solidFill>
                <a:latin typeface="Franklin Gothic Demi Cond"/>
                <a:ea typeface="+mn-lt"/>
                <a:cs typeface="+mn-lt"/>
              </a:rPr>
              <a:t>This approach is straightforward but will lead to longer training times compared to parallel execution on multiple CPU cores or GPUs</a:t>
            </a:r>
            <a:endParaRPr lang="en-US"/>
          </a:p>
        </p:txBody>
      </p:sp>
      <p:sp>
        <p:nvSpPr>
          <p:cNvPr id="8" name="Text Placeholder 5">
            <a:extLst>
              <a:ext uri="{FF2B5EF4-FFF2-40B4-BE49-F238E27FC236}">
                <a16:creationId xmlns:a16="http://schemas.microsoft.com/office/drawing/2014/main" id="{64C0F3B0-5AA8-30AA-E054-2DBB47C3D7FB}"/>
              </a:ext>
            </a:extLst>
          </p:cNvPr>
          <p:cNvSpPr txBox="1">
            <a:spLocks/>
          </p:cNvSpPr>
          <p:nvPr/>
        </p:nvSpPr>
        <p:spPr>
          <a:xfrm>
            <a:off x="8144462" y="2436643"/>
            <a:ext cx="2352075" cy="879133"/>
          </a:xfrm>
          <a:prstGeom prst="rect">
            <a:avLst/>
          </a:prstGeom>
        </p:spPr>
        <p:txBody>
          <a:bodyPr vert="horz" lIns="91440" tIns="45720" rIns="91440" bIns="45720" rtlCol="0" anchor="ctr">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b="0" kern="1200" cap="all" spc="50" baseline="0">
                <a:solidFill>
                  <a:schemeClr val="tx1"/>
                </a:solidFill>
                <a:latin typeface="+mn-lt"/>
                <a:ea typeface="+mn-ea"/>
                <a:cs typeface="+mn-cs"/>
              </a:defRPr>
            </a:lvl1pPr>
            <a:lvl2pPr marL="457200" indent="0" algn="l" defTabSz="914400" rtl="0" eaLnBrk="1" latinLnBrk="0" hangingPunct="1">
              <a:lnSpc>
                <a:spcPct val="101000"/>
              </a:lnSpc>
              <a:spcBef>
                <a:spcPts val="400"/>
              </a:spcBef>
              <a:spcAft>
                <a:spcPts val="400"/>
              </a:spcAft>
              <a:buClrTx/>
              <a:buFont typeface="Wingdings" panose="05000000000000000000" pitchFamily="2" charset="2"/>
              <a:buNone/>
              <a:defRPr sz="2000" b="1" kern="1200" spc="50" baseline="0">
                <a:solidFill>
                  <a:schemeClr val="tx1"/>
                </a:solidFill>
                <a:latin typeface="+mn-lt"/>
                <a:ea typeface="+mn-ea"/>
                <a:cs typeface="+mn-cs"/>
              </a:defRPr>
            </a:lvl2pPr>
            <a:lvl3pPr marL="91440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1371600" indent="0" algn="l" defTabSz="914400" rtl="0" eaLnBrk="1" latinLnBrk="0" hangingPunct="1">
              <a:lnSpc>
                <a:spcPct val="101000"/>
              </a:lnSpc>
              <a:spcBef>
                <a:spcPts val="400"/>
              </a:spcBef>
              <a:spcAft>
                <a:spcPts val="400"/>
              </a:spcAft>
              <a:buClrTx/>
              <a:buFont typeface="Wingdings" panose="05000000000000000000" pitchFamily="2" charset="2"/>
              <a:buNone/>
              <a:defRPr sz="1600" b="1" kern="1200" spc="50" baseline="0">
                <a:solidFill>
                  <a:schemeClr val="tx1"/>
                </a:solidFill>
                <a:latin typeface="+mn-lt"/>
                <a:ea typeface="+mn-ea"/>
                <a:cs typeface="+mn-cs"/>
              </a:defRPr>
            </a:lvl4pPr>
            <a:lvl5pPr marL="1828800" indent="0" algn="l" defTabSz="914400" rtl="0" eaLnBrk="1" latinLnBrk="0" hangingPunct="1">
              <a:lnSpc>
                <a:spcPct val="101000"/>
              </a:lnSpc>
              <a:spcBef>
                <a:spcPts val="400"/>
              </a:spcBef>
              <a:spcAft>
                <a:spcPts val="400"/>
              </a:spcAft>
              <a:buFont typeface="Arial" panose="020B0604020202020204" pitchFamily="34" charset="0"/>
              <a:buNone/>
              <a:defRPr sz="1600" b="1" kern="1200" spc="5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DDP On GPU</a:t>
            </a:r>
          </a:p>
        </p:txBody>
      </p:sp>
      <p:sp>
        <p:nvSpPr>
          <p:cNvPr id="5" name="TextBox 4">
            <a:extLst>
              <a:ext uri="{FF2B5EF4-FFF2-40B4-BE49-F238E27FC236}">
                <a16:creationId xmlns:a16="http://schemas.microsoft.com/office/drawing/2014/main" id="{FEA9932F-045A-51B8-892D-73089843E713}"/>
              </a:ext>
            </a:extLst>
          </p:cNvPr>
          <p:cNvSpPr txBox="1"/>
          <p:nvPr/>
        </p:nvSpPr>
        <p:spPr>
          <a:xfrm>
            <a:off x="8301925" y="3310180"/>
            <a:ext cx="3647267" cy="29392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1850">
                <a:solidFill>
                  <a:srgbClr val="0D0D0D"/>
                </a:solidFill>
                <a:latin typeface="Franklin Gothic Demi Cond"/>
              </a:rPr>
              <a:t> Utilizes the parallel architecture of GPUs to dramatically shorten the training time for complex neural networks through concurrent execution</a:t>
            </a:r>
          </a:p>
          <a:p>
            <a:endParaRPr lang="en-US" sz="1850">
              <a:solidFill>
                <a:srgbClr val="0D0D0D"/>
              </a:solidFill>
              <a:latin typeface="Franklin Gothic Demi Cond"/>
            </a:endParaRPr>
          </a:p>
          <a:p>
            <a:pPr>
              <a:buFont typeface=""/>
              <a:buChar char="•"/>
            </a:pPr>
            <a:r>
              <a:rPr lang="en-US" sz="1850">
                <a:solidFill>
                  <a:srgbClr val="0D0D0D"/>
                </a:solidFill>
                <a:latin typeface="Franklin Gothic Demi Cond"/>
              </a:rPr>
              <a:t> Enhances scalability and efficiency, enabling the processing of larger datasets with faster convergence compared to CPU execution</a:t>
            </a:r>
          </a:p>
        </p:txBody>
      </p:sp>
    </p:spTree>
    <p:extLst>
      <p:ext uri="{BB962C8B-B14F-4D97-AF65-F5344CB8AC3E}">
        <p14:creationId xmlns:p14="http://schemas.microsoft.com/office/powerpoint/2010/main" val="1513016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01629" y="643467"/>
            <a:ext cx="3868639" cy="5571066"/>
          </a:xfrm>
        </p:spPr>
        <p:txBody>
          <a:bodyPr>
            <a:normAutofit/>
          </a:bodyPr>
          <a:lstStyle/>
          <a:p>
            <a:r>
              <a:rPr lang="en-US" sz="6100"/>
              <a:t>Results: DDP (GPU)</a:t>
            </a:r>
            <a:br>
              <a:rPr lang="en-US" sz="6100"/>
            </a:br>
            <a:endParaRPr lang="en-US" sz="610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p:cNvGraphicFramePr>
          <p:nvPr>
            <p:extLst>
              <p:ext uri="{D42A27DB-BD31-4B8C-83A1-F6EECF244321}">
                <p14:modId xmlns:p14="http://schemas.microsoft.com/office/powerpoint/2010/main" val="300010748"/>
              </p:ext>
            </p:extLst>
          </p:nvPr>
        </p:nvGraphicFramePr>
        <p:xfrm>
          <a:off x="5081253" y="177696"/>
          <a:ext cx="6798688" cy="2497517"/>
        </p:xfrm>
        <a:graphic>
          <a:graphicData uri="http://schemas.openxmlformats.org/drawingml/2006/table">
            <a:tbl>
              <a:tblPr firstRow="1">
                <a:tableStyleId>{5C22544A-7EE6-4342-B048-85BDC9FD1C3A}</a:tableStyleId>
              </a:tblPr>
              <a:tblGrid>
                <a:gridCol w="1699672">
                  <a:extLst>
                    <a:ext uri="{9D8B030D-6E8A-4147-A177-3AD203B41FA5}">
                      <a16:colId xmlns:a16="http://schemas.microsoft.com/office/drawing/2014/main" val="1689330750"/>
                    </a:ext>
                  </a:extLst>
                </a:gridCol>
                <a:gridCol w="1699672">
                  <a:extLst>
                    <a:ext uri="{9D8B030D-6E8A-4147-A177-3AD203B41FA5}">
                      <a16:colId xmlns:a16="http://schemas.microsoft.com/office/drawing/2014/main" val="3171481002"/>
                    </a:ext>
                  </a:extLst>
                </a:gridCol>
                <a:gridCol w="1699672">
                  <a:extLst>
                    <a:ext uri="{9D8B030D-6E8A-4147-A177-3AD203B41FA5}">
                      <a16:colId xmlns:a16="http://schemas.microsoft.com/office/drawing/2014/main" val="2660631934"/>
                    </a:ext>
                  </a:extLst>
                </a:gridCol>
                <a:gridCol w="1699672">
                  <a:extLst>
                    <a:ext uri="{9D8B030D-6E8A-4147-A177-3AD203B41FA5}">
                      <a16:colId xmlns:a16="http://schemas.microsoft.com/office/drawing/2014/main" val="3909717689"/>
                    </a:ext>
                  </a:extLst>
                </a:gridCol>
              </a:tblGrid>
              <a:tr h="765006">
                <a:tc>
                  <a:txBody>
                    <a:bodyPr/>
                    <a:lstStyle/>
                    <a:p>
                      <a:pPr algn="ctr" rtl="0" fontAlgn="base"/>
                      <a:r>
                        <a:rPr lang="en-US" sz="1500" b="1" i="0" dirty="0">
                          <a:solidFill>
                            <a:srgbClr val="7030A0"/>
                          </a:solidFill>
                          <a:effectLst/>
                          <a:latin typeface="+mn-lt"/>
                        </a:rPr>
                        <a:t>​</a:t>
                      </a:r>
                      <a:r>
                        <a:rPr lang="en-US" sz="1500" b="0" i="0" u="none" strike="noStrike" noProof="0" dirty="0">
                          <a:solidFill>
                            <a:srgbClr val="7030A0"/>
                          </a:solidFill>
                          <a:effectLst/>
                        </a:rPr>
                        <a:t>Execution Device </a:t>
                      </a:r>
                      <a:endParaRPr lang="en-US" sz="1500" b="1" i="0" u="none" strike="noStrike" noProof="0" dirty="0">
                        <a:solidFill>
                          <a:srgbClr val="7030A0"/>
                        </a:solidFill>
                        <a:effectLst/>
                      </a:endParaRPr>
                    </a:p>
                    <a:p>
                      <a:pPr lvl="0" algn="ctr">
                        <a:buNone/>
                      </a:pPr>
                      <a:r>
                        <a:rPr lang="en-US" sz="1500" b="0" i="0" u="none" strike="noStrike" noProof="0" dirty="0">
                          <a:solidFill>
                            <a:srgbClr val="7030A0"/>
                          </a:solidFill>
                          <a:effectLst/>
                        </a:rPr>
                        <a:t>(CPU + GPU)</a:t>
                      </a:r>
                      <a:endParaRPr lang="en-US" sz="1500" b="1" i="0" dirty="0">
                        <a:solidFill>
                          <a:srgbClr val="7030A0"/>
                        </a:solidFill>
                        <a:effectLst/>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buNone/>
                      </a:pPr>
                      <a:r>
                        <a:rPr lang="en-US" sz="1500" b="0" i="0" u="none" strike="noStrike" noProof="0" dirty="0">
                          <a:solidFill>
                            <a:srgbClr val="7030A0"/>
                          </a:solidFill>
                          <a:effectLst/>
                        </a:rPr>
                        <a:t>Batch Size</a:t>
                      </a:r>
                    </a:p>
                  </a:txBody>
                  <a:tcPr anchor="ctr">
                    <a:lnL w="0">
                      <a:noFill/>
                    </a:lnL>
                    <a:lnR w="0">
                      <a:noFill/>
                    </a:lnR>
                    <a:lnT w="0">
                      <a:noFill/>
                    </a:lnT>
                    <a:lnB w="0">
                      <a:noFill/>
                    </a:lnB>
                    <a:lnTlToBr w="0">
                      <a:noFill/>
                    </a:lnTlToBr>
                    <a:lnBlToTr w="0">
                      <a:noFill/>
                    </a:lnBlToTr>
                    <a:solidFill>
                      <a:schemeClr val="accent3"/>
                    </a:solidFill>
                  </a:tcPr>
                </a:tc>
                <a:tc>
                  <a:txBody>
                    <a:bodyPr/>
                    <a:lstStyle/>
                    <a:p>
                      <a:pPr lvl="0" algn="ctr">
                        <a:lnSpc>
                          <a:spcPct val="100000"/>
                        </a:lnSpc>
                        <a:spcBef>
                          <a:spcPts val="0"/>
                        </a:spcBef>
                        <a:spcAft>
                          <a:spcPts val="0"/>
                        </a:spcAft>
                        <a:buNone/>
                      </a:pPr>
                      <a:r>
                        <a:rPr lang="en-US" sz="1500" b="0" i="0" u="none" strike="noStrike" noProof="0" dirty="0">
                          <a:solidFill>
                            <a:srgbClr val="7030A0"/>
                          </a:solidFill>
                          <a:effectLst/>
                        </a:rPr>
                        <a:t>Model</a:t>
                      </a:r>
                      <a:endParaRPr lang="en-US" sz="1500" b="1" i="0" u="none" strike="noStrike" noProof="0" dirty="0">
                        <a:solidFill>
                          <a:srgbClr val="7030A0"/>
                        </a:solidFill>
                        <a:effectLst/>
                      </a:endParaRPr>
                    </a:p>
                    <a:p>
                      <a:pPr lvl="0" algn="ctr">
                        <a:buNone/>
                      </a:pPr>
                      <a:endParaRPr lang="en-US" sz="1500" b="0" i="0" dirty="0">
                        <a:solidFill>
                          <a:srgbClr val="7030A0"/>
                        </a:solidFill>
                        <a:effectLst/>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lnSpc>
                          <a:spcPct val="100000"/>
                        </a:lnSpc>
                        <a:spcBef>
                          <a:spcPts val="0"/>
                        </a:spcBef>
                        <a:spcAft>
                          <a:spcPts val="0"/>
                        </a:spcAft>
                        <a:buNone/>
                      </a:pPr>
                      <a:r>
                        <a:rPr lang="en-US" sz="1500" b="0" i="0" u="none" strike="noStrike" noProof="0" dirty="0">
                          <a:solidFill>
                            <a:srgbClr val="7030A0"/>
                          </a:solidFill>
                          <a:effectLst/>
                        </a:rPr>
                        <a:t>Average Execution Time (Seconds)</a:t>
                      </a:r>
                      <a:endParaRPr lang="en-US" sz="1500" b="1" i="0" u="none" strike="noStrike" noProof="0" dirty="0">
                        <a:solidFill>
                          <a:srgbClr val="7030A0"/>
                        </a:solidFill>
                        <a:effectLs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461253">
                <a:tc>
                  <a:txBody>
                    <a:bodyPr/>
                    <a:lstStyle/>
                    <a:p>
                      <a:pPr lvl="0" algn="ctr">
                        <a:lnSpc>
                          <a:spcPct val="100000"/>
                        </a:lnSpc>
                        <a:spcBef>
                          <a:spcPts val="0"/>
                        </a:spcBef>
                        <a:spcAft>
                          <a:spcPts val="0"/>
                        </a:spcAft>
                        <a:buNone/>
                      </a:pPr>
                      <a:r>
                        <a:rPr lang="en-US" sz="1500" b="0" i="0" u="none" strike="noStrike" noProof="0" dirty="0">
                          <a:solidFill>
                            <a:srgbClr val="7030A0"/>
                          </a:solidFill>
                          <a:effectLst/>
                          <a:latin typeface="Franklin Gothic Medium"/>
                        </a:rPr>
                        <a:t>1 GPU, 8 CPUs</a:t>
                      </a:r>
                    </a:p>
                  </a:txBody>
                  <a:tcPr anchor="ctr">
                    <a:lnT w="0">
                      <a:noFill/>
                    </a:lnT>
                    <a:lnB w="38100" cmpd="sng">
                      <a:noFill/>
                    </a:lnB>
                  </a:tcPr>
                </a:tc>
                <a:tc>
                  <a:txBody>
                    <a:bodyPr/>
                    <a:lstStyle/>
                    <a:p>
                      <a:pPr lvl="0" algn="ctr">
                        <a:buNone/>
                      </a:pPr>
                      <a:r>
                        <a:rPr lang="en-US" sz="1500" b="0" i="0" u="none" strike="noStrike" noProof="0" dirty="0">
                          <a:solidFill>
                            <a:srgbClr val="7030A0"/>
                          </a:solidFill>
                          <a:effectLst/>
                        </a:rPr>
                        <a:t>1000</a:t>
                      </a:r>
                      <a:endParaRPr lang="en-US" dirty="0">
                        <a:solidFill>
                          <a:srgbClr val="7030A0"/>
                        </a:solidFill>
                      </a:endParaRPr>
                    </a:p>
                  </a:txBody>
                  <a:tcPr anchor="ctr">
                    <a:lnT w="0">
                      <a:noFill/>
                    </a:lnT>
                    <a:lnB w="0">
                      <a:noFill/>
                    </a:lnB>
                  </a:tcPr>
                </a:tc>
                <a:tc>
                  <a:txBody>
                    <a:bodyPr/>
                    <a:lstStyle/>
                    <a:p>
                      <a:pPr lvl="0" algn="ctr">
                        <a:buNone/>
                      </a:pPr>
                      <a:r>
                        <a:rPr lang="en-US" sz="1500" b="0" i="0" u="none" strike="noStrike" noProof="0" dirty="0">
                          <a:solidFill>
                            <a:srgbClr val="7030A0"/>
                          </a:solidFill>
                          <a:effectLst/>
                          <a:latin typeface="Franklin Gothic Medium"/>
                        </a:rPr>
                        <a:t>ResNet 50</a:t>
                      </a:r>
                      <a:endParaRPr lang="en-US" sz="1500" dirty="0">
                        <a:solidFill>
                          <a:srgbClr val="7030A0"/>
                        </a:solidFill>
                      </a:endParaRPr>
                    </a:p>
                  </a:txBody>
                  <a:tcPr anchor="ctr">
                    <a:lnT w="0">
                      <a:noFill/>
                    </a:lnT>
                    <a:lnB w="38100" cmpd="sng">
                      <a:noFill/>
                    </a:lnB>
                  </a:tcPr>
                </a:tc>
                <a:tc>
                  <a:txBody>
                    <a:bodyPr/>
                    <a:lstStyle/>
                    <a:p>
                      <a:pPr lvl="0" algn="ctr">
                        <a:buNone/>
                      </a:pPr>
                      <a:r>
                        <a:rPr lang="en-US" sz="1500" b="0" i="0" u="none" strike="noStrike" noProof="0" dirty="0">
                          <a:solidFill>
                            <a:srgbClr val="7030A0"/>
                          </a:solidFill>
                          <a:effectLst/>
                        </a:rPr>
                        <a:t>36.36</a:t>
                      </a:r>
                    </a:p>
                  </a:txBody>
                  <a:tcPr anchor="ctr">
                    <a:lnT w="0">
                      <a:noFill/>
                    </a:lnT>
                    <a:lnB w="0">
                      <a:noFill/>
                    </a:lnB>
                  </a:tcPr>
                </a:tc>
                <a:extLst>
                  <a:ext uri="{0D108BD9-81ED-4DB2-BD59-A6C34878D82A}">
                    <a16:rowId xmlns:a16="http://schemas.microsoft.com/office/drawing/2014/main" val="1449246416"/>
                  </a:ext>
                </a:extLst>
              </a:tr>
              <a:tr h="461254">
                <a:tc>
                  <a:txBody>
                    <a:bodyPr/>
                    <a:lstStyle/>
                    <a:p>
                      <a:pPr lvl="0" algn="ctr">
                        <a:lnSpc>
                          <a:spcPct val="100000"/>
                        </a:lnSpc>
                        <a:spcBef>
                          <a:spcPts val="0"/>
                        </a:spcBef>
                        <a:spcAft>
                          <a:spcPts val="0"/>
                        </a:spcAft>
                        <a:buNone/>
                      </a:pPr>
                      <a:r>
                        <a:rPr lang="en-US" sz="1500" b="0" i="0" u="none" strike="noStrike" noProof="0" dirty="0">
                          <a:solidFill>
                            <a:srgbClr val="7030A0"/>
                          </a:solidFill>
                          <a:effectLst/>
                          <a:latin typeface="Franklin Gothic Medium"/>
                        </a:rPr>
                        <a:t>2 GPU, 8 CPUs</a:t>
                      </a:r>
                    </a:p>
                  </a:txBody>
                  <a:tcPr anchor="ctr">
                    <a:lnT w="0">
                      <a:noFill/>
                    </a:lnT>
                    <a:lnB w="38100" cmpd="sng">
                      <a:noFill/>
                    </a:lnB>
                  </a:tcPr>
                </a:tc>
                <a:tc>
                  <a:txBody>
                    <a:bodyPr/>
                    <a:lstStyle/>
                    <a:p>
                      <a:pPr lvl="0" algn="ctr">
                        <a:buNone/>
                      </a:pPr>
                      <a:r>
                        <a:rPr lang="en-US" sz="1500" b="0" i="0" u="none" strike="noStrike" noProof="0" dirty="0">
                          <a:solidFill>
                            <a:srgbClr val="7030A0"/>
                          </a:solidFill>
                          <a:effectLst/>
                        </a:rPr>
                        <a:t>1000</a:t>
                      </a:r>
                    </a:p>
                  </a:txBody>
                  <a:tcPr anchor="ctr">
                    <a:lnT w="0">
                      <a:noFill/>
                    </a:lnT>
                    <a:lnB w="0">
                      <a:noFill/>
                    </a:lnB>
                  </a:tcPr>
                </a:tc>
                <a:tc>
                  <a:txBody>
                    <a:bodyPr/>
                    <a:lstStyle/>
                    <a:p>
                      <a:pPr lvl="0" algn="ctr">
                        <a:buNone/>
                      </a:pPr>
                      <a:r>
                        <a:rPr lang="en-US" sz="1500" b="0" i="0" u="none" strike="noStrike" noProof="0" dirty="0">
                          <a:solidFill>
                            <a:srgbClr val="7030A0"/>
                          </a:solidFill>
                          <a:effectLst/>
                          <a:latin typeface="Franklin Gothic Medium"/>
                        </a:rPr>
                        <a:t>ResNet 50</a:t>
                      </a:r>
                      <a:endParaRPr lang="en-US" sz="1500" dirty="0">
                        <a:solidFill>
                          <a:srgbClr val="7030A0"/>
                        </a:solidFill>
                      </a:endParaRPr>
                    </a:p>
                  </a:txBody>
                  <a:tcPr anchor="ctr">
                    <a:lnT w="0">
                      <a:noFill/>
                    </a:lnT>
                    <a:lnB w="38100" cmpd="sng">
                      <a:noFill/>
                    </a:lnB>
                  </a:tcPr>
                </a:tc>
                <a:tc>
                  <a:txBody>
                    <a:bodyPr/>
                    <a:lstStyle/>
                    <a:p>
                      <a:pPr lvl="0" algn="ctr">
                        <a:buNone/>
                      </a:pPr>
                      <a:r>
                        <a:rPr lang="en-US" sz="1500" b="0" i="0" u="none" strike="noStrike" noProof="0" dirty="0">
                          <a:solidFill>
                            <a:srgbClr val="7030A0"/>
                          </a:solidFill>
                          <a:effectLst/>
                        </a:rPr>
                        <a:t>24.0023</a:t>
                      </a:r>
                      <a:endParaRPr lang="en-US" sz="1500" dirty="0">
                        <a:solidFill>
                          <a:srgbClr val="7030A0"/>
                        </a:solidFill>
                      </a:endParaRPr>
                    </a:p>
                  </a:txBody>
                  <a:tcPr anchor="ctr">
                    <a:lnT w="0">
                      <a:noFill/>
                    </a:lnT>
                    <a:lnB w="38100" cmpd="sng">
                      <a:noFill/>
                    </a:lnB>
                  </a:tcPr>
                </a:tc>
                <a:extLst>
                  <a:ext uri="{0D108BD9-81ED-4DB2-BD59-A6C34878D82A}">
                    <a16:rowId xmlns:a16="http://schemas.microsoft.com/office/drawing/2014/main" val="3944453223"/>
                  </a:ext>
                </a:extLst>
              </a:tr>
              <a:tr h="405002">
                <a:tc>
                  <a:txBody>
                    <a:bodyPr/>
                    <a:lstStyle/>
                    <a:p>
                      <a:pPr lvl="0" algn="ctr">
                        <a:buNone/>
                      </a:pPr>
                      <a:r>
                        <a:rPr lang="en-US" sz="1500" b="0" i="0" u="none" strike="noStrike" noProof="0" dirty="0">
                          <a:solidFill>
                            <a:srgbClr val="7030A0"/>
                          </a:solidFill>
                          <a:effectLst/>
                        </a:rPr>
                        <a:t>3 GPU, 8 CPUs</a:t>
                      </a:r>
                      <a:endParaRPr lang="en-US" sz="1500" b="0" i="0" dirty="0">
                        <a:solidFill>
                          <a:srgbClr val="7030A0"/>
                        </a:solidFill>
                        <a:effectLst/>
                        <a:latin typeface="+mn-lt"/>
                      </a:endParaRPr>
                    </a:p>
                  </a:txBody>
                  <a:tcPr anchor="ctr">
                    <a:lnT w="38100" cmpd="sng">
                      <a:noFill/>
                    </a:lnT>
                    <a:lnB w="38100" cmpd="sng">
                      <a:noFill/>
                    </a:lnB>
                  </a:tcPr>
                </a:tc>
                <a:tc>
                  <a:txBody>
                    <a:bodyPr/>
                    <a:lstStyle/>
                    <a:p>
                      <a:pPr lvl="0" algn="ctr">
                        <a:buNone/>
                      </a:pPr>
                      <a:r>
                        <a:rPr lang="en-US" sz="1500" b="0" i="0" u="none" strike="noStrike" noProof="0" dirty="0">
                          <a:solidFill>
                            <a:srgbClr val="7030A0"/>
                          </a:solidFill>
                          <a:effectLst/>
                        </a:rPr>
                        <a:t>1000</a:t>
                      </a:r>
                    </a:p>
                  </a:txBody>
                  <a:tcPr anchor="ctr">
                    <a:lnT w="0">
                      <a:noFill/>
                    </a:lnT>
                    <a:lnB w="0">
                      <a:noFill/>
                    </a:lnB>
                  </a:tcPr>
                </a:tc>
                <a:tc>
                  <a:txBody>
                    <a:bodyPr/>
                    <a:lstStyle/>
                    <a:p>
                      <a:pPr algn="ctr" rtl="0" fontAlgn="base"/>
                      <a:r>
                        <a:rPr lang="en-US" sz="1500" b="0" i="0" u="none" strike="noStrike" noProof="0" dirty="0">
                          <a:solidFill>
                            <a:srgbClr val="7030A0"/>
                          </a:solidFill>
                          <a:effectLst/>
                        </a:rPr>
                        <a:t>ResNet 50</a:t>
                      </a:r>
                      <a:endParaRPr lang="en-US" sz="1500" b="0" i="0" dirty="0">
                        <a:solidFill>
                          <a:srgbClr val="7030A0"/>
                        </a:solidFill>
                        <a:effectLst/>
                        <a:latin typeface="+mn-lt"/>
                      </a:endParaRPr>
                    </a:p>
                  </a:txBody>
                  <a:tcPr anchor="ctr">
                    <a:lnT w="38100" cmpd="sng">
                      <a:noFill/>
                    </a:lnT>
                    <a:lnB w="38100" cmpd="sng">
                      <a:noFill/>
                    </a:lnB>
                  </a:tcPr>
                </a:tc>
                <a:tc>
                  <a:txBody>
                    <a:bodyPr/>
                    <a:lstStyle/>
                    <a:p>
                      <a:pPr lvl="0" algn="ctr">
                        <a:buNone/>
                      </a:pPr>
                      <a:r>
                        <a:rPr lang="en-US" sz="1500" b="0" i="0" u="none" strike="noStrike" noProof="0" dirty="0">
                          <a:solidFill>
                            <a:srgbClr val="7030A0"/>
                          </a:solidFill>
                          <a:effectLst/>
                        </a:rPr>
                        <a:t>19.63</a:t>
                      </a:r>
                      <a:endParaRPr lang="en-US" dirty="0">
                        <a:solidFill>
                          <a:srgbClr val="7030A0"/>
                        </a:solidFill>
                      </a:endParaRPr>
                    </a:p>
                  </a:txBody>
                  <a:tcPr anchor="ctr">
                    <a:lnT w="38100" cmpd="sng">
                      <a:noFill/>
                    </a:lnT>
                    <a:lnB w="38100" cmpd="sng">
                      <a:noFill/>
                    </a:lnB>
                  </a:tcPr>
                </a:tc>
                <a:extLst>
                  <a:ext uri="{0D108BD9-81ED-4DB2-BD59-A6C34878D82A}">
                    <a16:rowId xmlns:a16="http://schemas.microsoft.com/office/drawing/2014/main" val="1760208656"/>
                  </a:ext>
                </a:extLst>
              </a:tr>
              <a:tr h="405002">
                <a:tc>
                  <a:txBody>
                    <a:bodyPr/>
                    <a:lstStyle/>
                    <a:p>
                      <a:pPr lvl="0" algn="ctr">
                        <a:buNone/>
                      </a:pPr>
                      <a:r>
                        <a:rPr lang="en-US" sz="1500" b="0" i="0" u="none" strike="noStrike" noProof="0" dirty="0">
                          <a:solidFill>
                            <a:srgbClr val="7030A0"/>
                          </a:solidFill>
                          <a:effectLst/>
                        </a:rPr>
                        <a:t>4 GPU, 8 CPUs</a:t>
                      </a:r>
                    </a:p>
                  </a:txBody>
                  <a:tcPr anchor="ctr">
                    <a:lnT w="0">
                      <a:noFill/>
                    </a:lnT>
                    <a:lnB w="0">
                      <a:noFill/>
                    </a:lnB>
                  </a:tcPr>
                </a:tc>
                <a:tc>
                  <a:txBody>
                    <a:bodyPr/>
                    <a:lstStyle/>
                    <a:p>
                      <a:pPr lvl="0" algn="ctr">
                        <a:buNone/>
                      </a:pPr>
                      <a:r>
                        <a:rPr lang="en-US" sz="1500" b="0" i="0" u="none" strike="noStrike" noProof="0" dirty="0">
                          <a:solidFill>
                            <a:srgbClr val="7030A0"/>
                          </a:solidFill>
                          <a:effectLst/>
                        </a:rPr>
                        <a:t>1000</a:t>
                      </a:r>
                    </a:p>
                  </a:txBody>
                  <a:tcPr anchor="ctr">
                    <a:lnT w="0">
                      <a:noFill/>
                    </a:lnT>
                    <a:lnB w="0">
                      <a:noFill/>
                    </a:lnB>
                  </a:tcPr>
                </a:tc>
                <a:tc>
                  <a:txBody>
                    <a:bodyPr/>
                    <a:lstStyle/>
                    <a:p>
                      <a:pPr lvl="0" algn="ctr">
                        <a:buNone/>
                      </a:pPr>
                      <a:r>
                        <a:rPr lang="en-US" sz="1500" b="0" i="0" u="none" strike="noStrike" noProof="0" dirty="0">
                          <a:solidFill>
                            <a:srgbClr val="7030A0"/>
                          </a:solidFill>
                          <a:effectLst/>
                        </a:rPr>
                        <a:t>ResNet 50</a:t>
                      </a:r>
                    </a:p>
                  </a:txBody>
                  <a:tcPr anchor="ctr">
                    <a:lnT w="0">
                      <a:noFill/>
                    </a:lnT>
                    <a:lnB w="0">
                      <a:noFill/>
                    </a:lnB>
                  </a:tcPr>
                </a:tc>
                <a:tc>
                  <a:txBody>
                    <a:bodyPr/>
                    <a:lstStyle/>
                    <a:p>
                      <a:pPr lvl="0" algn="ctr">
                        <a:buNone/>
                      </a:pPr>
                      <a:r>
                        <a:rPr lang="en-US" sz="1500" b="0" i="0" u="none" strike="noStrike" noProof="0" dirty="0">
                          <a:solidFill>
                            <a:srgbClr val="7030A0"/>
                          </a:solidFill>
                          <a:effectLst/>
                        </a:rPr>
                        <a:t>17.80</a:t>
                      </a:r>
                    </a:p>
                  </a:txBody>
                  <a:tcPr anchor="ctr">
                    <a:lnT w="0">
                      <a:noFill/>
                    </a:lnT>
                    <a:lnB w="0">
                      <a:noFill/>
                    </a:lnB>
                  </a:tcPr>
                </a:tc>
                <a:extLst>
                  <a:ext uri="{0D108BD9-81ED-4DB2-BD59-A6C34878D82A}">
                    <a16:rowId xmlns:a16="http://schemas.microsoft.com/office/drawing/2014/main" val="3638712905"/>
                  </a:ext>
                </a:extLst>
              </a:tr>
            </a:tbl>
          </a:graphicData>
        </a:graphic>
      </p:graphicFrame>
      <p:pic>
        <p:nvPicPr>
          <p:cNvPr id="5" name="Picture 4" descr="A graph with a line&#10;&#10;Description automatically generated">
            <a:extLst>
              <a:ext uri="{FF2B5EF4-FFF2-40B4-BE49-F238E27FC236}">
                <a16:creationId xmlns:a16="http://schemas.microsoft.com/office/drawing/2014/main" id="{49808192-35AB-C017-B7FF-EFDF82B16EF1}"/>
              </a:ext>
            </a:extLst>
          </p:cNvPr>
          <p:cNvPicPr>
            <a:picLocks noChangeAspect="1"/>
          </p:cNvPicPr>
          <p:nvPr/>
        </p:nvPicPr>
        <p:blipFill>
          <a:blip r:embed="rId2"/>
          <a:stretch>
            <a:fillRect/>
          </a:stretch>
        </p:blipFill>
        <p:spPr>
          <a:xfrm>
            <a:off x="5085833" y="2802000"/>
            <a:ext cx="6796333" cy="3804000"/>
          </a:xfrm>
          <a:prstGeom prst="rect">
            <a:avLst/>
          </a:prstGeom>
        </p:spPr>
      </p:pic>
    </p:spTree>
    <p:extLst>
      <p:ext uri="{BB962C8B-B14F-4D97-AF65-F5344CB8AC3E}">
        <p14:creationId xmlns:p14="http://schemas.microsoft.com/office/powerpoint/2010/main" val="63164918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ic of a lungs and intestines&#10;&#10;Description automatically generated">
            <a:extLst>
              <a:ext uri="{FF2B5EF4-FFF2-40B4-BE49-F238E27FC236}">
                <a16:creationId xmlns:a16="http://schemas.microsoft.com/office/drawing/2014/main" id="{0B3D7EAD-0D44-774E-7627-2F7155F60895}"/>
              </a:ext>
            </a:extLst>
          </p:cNvPr>
          <p:cNvPicPr>
            <a:picLocks noChangeAspect="1"/>
          </p:cNvPicPr>
          <p:nvPr/>
        </p:nvPicPr>
        <p:blipFill>
          <a:blip r:embed="rId2"/>
          <a:stretch>
            <a:fillRect/>
          </a:stretch>
        </p:blipFill>
        <p:spPr>
          <a:xfrm>
            <a:off x="7493430" y="15500"/>
            <a:ext cx="4695986" cy="2267918"/>
          </a:xfrm>
          <a:prstGeom prst="rect">
            <a:avLst/>
          </a:prstGeom>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236865" y="343644"/>
            <a:ext cx="7227170" cy="1700784"/>
          </a:xfrm>
        </p:spPr>
        <p:txBody>
          <a:bodyPr>
            <a:normAutofit fontScale="90000"/>
          </a:bodyPr>
          <a:lstStyle/>
          <a:p>
            <a:r>
              <a:rPr lang="en-US"/>
              <a:t>Amp (automatic mixed precision)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236864" y="2425704"/>
            <a:ext cx="11786668" cy="4123721"/>
          </a:xfrm>
        </p:spPr>
        <p:txBody>
          <a:bodyPr vert="horz" lIns="91440" tIns="45720" rIns="91440" bIns="45720" rtlCol="0" anchor="t">
            <a:normAutofit lnSpcReduction="10000"/>
          </a:bodyPr>
          <a:lstStyle/>
          <a:p>
            <a:pPr algn="just">
              <a:lnSpc>
                <a:spcPct val="100000"/>
              </a:lnSpc>
              <a:spcBef>
                <a:spcPts val="0"/>
              </a:spcBef>
              <a:spcAft>
                <a:spcPts val="0"/>
              </a:spcAft>
              <a:buFont typeface="Arial,Sans-Serif" panose="020B0604020202020204" pitchFamily="34" charset="0"/>
            </a:pPr>
            <a:r>
              <a:rPr lang="en-US" sz="1850">
                <a:solidFill>
                  <a:srgbClr val="0D0D0D"/>
                </a:solidFill>
                <a:ea typeface="+mn-lt"/>
                <a:cs typeface="+mn-lt"/>
              </a:rPr>
              <a:t>Automatic Mixed Precision (AMP) is a technique used in deep learning frameworks like </a:t>
            </a:r>
            <a:r>
              <a:rPr lang="en-US" sz="1850" err="1">
                <a:solidFill>
                  <a:srgbClr val="0D0D0D"/>
                </a:solidFill>
                <a:ea typeface="+mn-lt"/>
                <a:cs typeface="+mn-lt"/>
              </a:rPr>
              <a:t>PyTorch</a:t>
            </a:r>
            <a:r>
              <a:rPr lang="en-US" sz="1850">
                <a:solidFill>
                  <a:srgbClr val="0D0D0D"/>
                </a:solidFill>
                <a:ea typeface="+mn-lt"/>
                <a:cs typeface="+mn-lt"/>
              </a:rPr>
              <a:t> to automatically manage the precision of computations during training, typically using a combination of single and half precision</a:t>
            </a:r>
            <a:endParaRPr lang="en-US" sz="1850">
              <a:solidFill>
                <a:srgbClr val="0D0D0D"/>
              </a:solidFill>
              <a:latin typeface="Franklin Gothic Medium"/>
              <a:cs typeface="Arial"/>
            </a:endParaRPr>
          </a:p>
          <a:p>
            <a:pPr algn="just">
              <a:lnSpc>
                <a:spcPct val="100000"/>
              </a:lnSpc>
              <a:spcBef>
                <a:spcPts val="0"/>
              </a:spcBef>
              <a:spcAft>
                <a:spcPts val="0"/>
              </a:spcAft>
              <a:buFont typeface="Arial,Sans-Serif" panose="020B0604020202020204" pitchFamily="34" charset="0"/>
            </a:pPr>
            <a:r>
              <a:rPr lang="en-US" sz="1850">
                <a:solidFill>
                  <a:srgbClr val="0D0D0D"/>
                </a:solidFill>
                <a:ea typeface="+mn-lt"/>
                <a:cs typeface="+mn-lt"/>
              </a:rPr>
              <a:t>AMP dynamically selects the appropriate precision (32-bit or 16-bit) for different parts of the neural network during training based on factors like numerical stability and memory usage</a:t>
            </a:r>
            <a:endParaRPr lang="en-US" sz="1850">
              <a:solidFill>
                <a:srgbClr val="0D0D0D"/>
              </a:solidFill>
              <a:latin typeface="Franklin Gothic Demi Cond"/>
              <a:cs typeface="Arial"/>
            </a:endParaRPr>
          </a:p>
          <a:p>
            <a:pPr algn="just">
              <a:lnSpc>
                <a:spcPct val="100000"/>
              </a:lnSpc>
              <a:spcBef>
                <a:spcPts val="0"/>
              </a:spcBef>
              <a:spcAft>
                <a:spcPts val="0"/>
              </a:spcAft>
              <a:buFont typeface="Arial,Sans-Serif" panose="020B0604020202020204" pitchFamily="34" charset="0"/>
            </a:pPr>
            <a:r>
              <a:rPr lang="en-US" sz="1850">
                <a:solidFill>
                  <a:srgbClr val="0D0D0D"/>
                </a:solidFill>
                <a:ea typeface="+mn-lt"/>
                <a:cs typeface="+mn-lt"/>
              </a:rPr>
              <a:t>By using half-precision (16-bit) floating-point numbers for most computations, AMP reduces the memory footprint of the model, allowing for larger batch sizes or more complex models to fit into GPU memory</a:t>
            </a:r>
          </a:p>
          <a:p>
            <a:pPr algn="just">
              <a:lnSpc>
                <a:spcPct val="100000"/>
              </a:lnSpc>
              <a:spcBef>
                <a:spcPts val="0"/>
              </a:spcBef>
              <a:spcAft>
                <a:spcPts val="0"/>
              </a:spcAft>
              <a:buFont typeface="Arial,Sans-Serif" panose="020B0604020202020204" pitchFamily="34" charset="0"/>
            </a:pPr>
            <a:r>
              <a:rPr lang="en-US" sz="1850">
                <a:solidFill>
                  <a:srgbClr val="0D0D0D"/>
                </a:solidFill>
                <a:ea typeface="+mn-lt"/>
                <a:cs typeface="+mn-lt"/>
              </a:rPr>
              <a:t>With reduced precision, AMP accelerates training by exploiting the faster arithmetic capabilities of modern GPUs optimized for half-precision operations</a:t>
            </a:r>
            <a:endParaRPr lang="en-US" sz="1850">
              <a:solidFill>
                <a:srgbClr val="0D0D0D"/>
              </a:solidFill>
            </a:endParaRPr>
          </a:p>
          <a:p>
            <a:pPr algn="just">
              <a:lnSpc>
                <a:spcPct val="100000"/>
              </a:lnSpc>
              <a:spcBef>
                <a:spcPts val="0"/>
              </a:spcBef>
              <a:spcAft>
                <a:spcPts val="0"/>
              </a:spcAft>
              <a:buFont typeface="Arial,Sans-Serif" panose="020B0604020202020204" pitchFamily="34" charset="0"/>
            </a:pPr>
            <a:r>
              <a:rPr lang="en-US" sz="1850">
                <a:solidFill>
                  <a:srgbClr val="0D0D0D"/>
                </a:solidFill>
                <a:ea typeface="+mn-lt"/>
                <a:cs typeface="+mn-lt"/>
              </a:rPr>
              <a:t>AMP mitigates the issue of numerical underflow by scaling up the loss value before backpropagation and then scaling it back down afterward, preserving the accuracy of gradients</a:t>
            </a:r>
          </a:p>
          <a:p>
            <a:pPr algn="just">
              <a:lnSpc>
                <a:spcPct val="100000"/>
              </a:lnSpc>
              <a:spcBef>
                <a:spcPts val="0"/>
              </a:spcBef>
              <a:spcAft>
                <a:spcPts val="0"/>
              </a:spcAft>
              <a:buFont typeface="Arial,Sans-Serif" panose="020B0604020202020204" pitchFamily="34" charset="0"/>
            </a:pPr>
            <a:r>
              <a:rPr lang="en-US" sz="1850">
                <a:solidFill>
                  <a:srgbClr val="0D0D0D"/>
                </a:solidFill>
                <a:ea typeface="+mn-lt"/>
                <a:cs typeface="+mn-lt"/>
              </a:rPr>
              <a:t>AMP dynamically adjusts the loss scale during training to prevent gradients from becoming too small or too large, ensuring stable convergence</a:t>
            </a:r>
            <a:endParaRPr lang="en-US" sz="1850">
              <a:solidFill>
                <a:srgbClr val="0D0D0D"/>
              </a:solidFill>
            </a:endParaRPr>
          </a:p>
          <a:p>
            <a:pPr algn="just">
              <a:lnSpc>
                <a:spcPct val="100000"/>
              </a:lnSpc>
              <a:spcBef>
                <a:spcPts val="0"/>
              </a:spcBef>
              <a:spcAft>
                <a:spcPts val="0"/>
              </a:spcAft>
              <a:buFont typeface="Arial,Sans-Serif" panose="020B0604020202020204" pitchFamily="34" charset="0"/>
            </a:pPr>
            <a:r>
              <a:rPr lang="en-US" sz="1850">
                <a:solidFill>
                  <a:srgbClr val="0D0D0D"/>
                </a:solidFill>
                <a:ea typeface="+mn-lt"/>
                <a:cs typeface="+mn-lt"/>
              </a:rPr>
              <a:t>AMP is compatible with most modern GPU architectures and works seamlessly with popular deep learning libraries like </a:t>
            </a:r>
            <a:r>
              <a:rPr lang="en-US" sz="1850" err="1">
                <a:solidFill>
                  <a:srgbClr val="0D0D0D"/>
                </a:solidFill>
                <a:ea typeface="+mn-lt"/>
                <a:cs typeface="+mn-lt"/>
              </a:rPr>
              <a:t>PyTorch</a:t>
            </a:r>
            <a:endParaRPr lang="en-US" sz="1850" err="1">
              <a:solidFill>
                <a:srgbClr val="0D0D0D"/>
              </a:solidFill>
            </a:endParaRPr>
          </a:p>
          <a:p>
            <a:pPr algn="just">
              <a:lnSpc>
                <a:spcPct val="100000"/>
              </a:lnSpc>
              <a:spcBef>
                <a:spcPts val="0"/>
              </a:spcBef>
              <a:spcAft>
                <a:spcPts val="0"/>
              </a:spcAft>
              <a:buFont typeface="Arial,Sans-Serif" panose="020B0604020202020204" pitchFamily="34" charset="0"/>
            </a:pPr>
            <a:endParaRPr lang="en-US" sz="1850">
              <a:solidFill>
                <a:srgbClr val="0D0D0D"/>
              </a:solidFill>
            </a:endParaRPr>
          </a:p>
        </p:txBody>
      </p:sp>
    </p:spTree>
    <p:extLst>
      <p:ext uri="{BB962C8B-B14F-4D97-AF65-F5344CB8AC3E}">
        <p14:creationId xmlns:p14="http://schemas.microsoft.com/office/powerpoint/2010/main" val="1742643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01629" y="643467"/>
            <a:ext cx="3671084" cy="5571066"/>
          </a:xfrm>
        </p:spPr>
        <p:txBody>
          <a:bodyPr>
            <a:normAutofit/>
          </a:bodyPr>
          <a:lstStyle/>
          <a:p>
            <a:r>
              <a:rPr lang="en-US" sz="6100"/>
              <a:t>Results: </a:t>
            </a:r>
            <a:br>
              <a:rPr lang="en-US" sz="6100"/>
            </a:br>
            <a:r>
              <a:rPr lang="en-US" sz="6100"/>
              <a:t>AMP</a:t>
            </a:r>
            <a:br>
              <a:rPr lang="en-US" sz="6100"/>
            </a:br>
            <a:endParaRPr lang="en-US" sz="610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p:cNvGraphicFramePr>
          <p:nvPr>
            <p:extLst>
              <p:ext uri="{D42A27DB-BD31-4B8C-83A1-F6EECF244321}">
                <p14:modId xmlns:p14="http://schemas.microsoft.com/office/powerpoint/2010/main" val="2099490685"/>
              </p:ext>
            </p:extLst>
          </p:nvPr>
        </p:nvGraphicFramePr>
        <p:xfrm>
          <a:off x="4878000" y="156000"/>
          <a:ext cx="7005332" cy="3080444"/>
        </p:xfrm>
        <a:graphic>
          <a:graphicData uri="http://schemas.openxmlformats.org/drawingml/2006/table">
            <a:tbl>
              <a:tblPr firstRow="1">
                <a:tableStyleId>{5C22544A-7EE6-4342-B048-85BDC9FD1C3A}</a:tableStyleId>
              </a:tblPr>
              <a:tblGrid>
                <a:gridCol w="1751333">
                  <a:extLst>
                    <a:ext uri="{9D8B030D-6E8A-4147-A177-3AD203B41FA5}">
                      <a16:colId xmlns:a16="http://schemas.microsoft.com/office/drawing/2014/main" val="1689330750"/>
                    </a:ext>
                  </a:extLst>
                </a:gridCol>
                <a:gridCol w="1751333">
                  <a:extLst>
                    <a:ext uri="{9D8B030D-6E8A-4147-A177-3AD203B41FA5}">
                      <a16:colId xmlns:a16="http://schemas.microsoft.com/office/drawing/2014/main" val="3171481002"/>
                    </a:ext>
                  </a:extLst>
                </a:gridCol>
                <a:gridCol w="1751333">
                  <a:extLst>
                    <a:ext uri="{9D8B030D-6E8A-4147-A177-3AD203B41FA5}">
                      <a16:colId xmlns:a16="http://schemas.microsoft.com/office/drawing/2014/main" val="2660631934"/>
                    </a:ext>
                  </a:extLst>
                </a:gridCol>
                <a:gridCol w="1751333">
                  <a:extLst>
                    <a:ext uri="{9D8B030D-6E8A-4147-A177-3AD203B41FA5}">
                      <a16:colId xmlns:a16="http://schemas.microsoft.com/office/drawing/2014/main" val="3909717689"/>
                    </a:ext>
                  </a:extLst>
                </a:gridCol>
              </a:tblGrid>
              <a:tr h="885884">
                <a:tc>
                  <a:txBody>
                    <a:bodyPr/>
                    <a:lstStyle/>
                    <a:p>
                      <a:pPr algn="ctr" rtl="0" fontAlgn="base"/>
                      <a:r>
                        <a:rPr lang="en-US" sz="1500" b="1" i="0">
                          <a:solidFill>
                            <a:schemeClr val="bg1"/>
                          </a:solidFill>
                          <a:effectLst/>
                          <a:latin typeface="+mn-lt"/>
                        </a:rPr>
                        <a:t>​</a:t>
                      </a:r>
                      <a:r>
                        <a:rPr lang="en-US" sz="1500" b="0" i="0" u="none" strike="noStrike" noProof="0">
                          <a:solidFill>
                            <a:schemeClr val="bg1"/>
                          </a:solidFill>
                          <a:effectLst/>
                        </a:rPr>
                        <a:t>Execution Device </a:t>
                      </a:r>
                      <a:endParaRPr lang="en-US" sz="1500" b="1" i="0" u="none" strike="noStrike" noProof="0">
                        <a:solidFill>
                          <a:schemeClr val="bg1"/>
                        </a:solidFill>
                        <a:effectLst/>
                      </a:endParaRPr>
                    </a:p>
                    <a:p>
                      <a:pPr lvl="0" algn="ctr">
                        <a:buNone/>
                      </a:pPr>
                      <a:r>
                        <a:rPr lang="en-US" sz="1500" b="0" i="0" u="none" strike="noStrike" noProof="0">
                          <a:solidFill>
                            <a:schemeClr val="bg1"/>
                          </a:solidFill>
                          <a:effectLst/>
                        </a:rPr>
                        <a:t>(CPU + GPU)</a:t>
                      </a:r>
                      <a:endParaRPr lang="en-US" sz="1500" b="1" i="0">
                        <a:solidFill>
                          <a:schemeClr val="bg1"/>
                        </a:solidFill>
                        <a:effectLst/>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buNone/>
                      </a:pPr>
                      <a:r>
                        <a:rPr lang="en-US" sz="1500" b="0" i="0" u="none" strike="noStrike" noProof="0">
                          <a:solidFill>
                            <a:schemeClr val="bg1"/>
                          </a:solidFill>
                          <a:effectLst/>
                        </a:rPr>
                        <a:t>Batch Size</a:t>
                      </a:r>
                    </a:p>
                  </a:txBody>
                  <a:tcPr anchor="ctr">
                    <a:lnL w="0">
                      <a:noFill/>
                    </a:lnL>
                    <a:lnR w="0">
                      <a:noFill/>
                    </a:lnR>
                    <a:lnT w="0">
                      <a:noFill/>
                    </a:lnT>
                    <a:lnB w="0">
                      <a:noFill/>
                    </a:lnB>
                    <a:lnTlToBr w="0">
                      <a:noFill/>
                    </a:lnTlToBr>
                    <a:lnBlToTr w="0">
                      <a:noFill/>
                    </a:lnBlToTr>
                    <a:solidFill>
                      <a:schemeClr val="accent3"/>
                    </a:solidFill>
                  </a:tcPr>
                </a:tc>
                <a:tc>
                  <a:txBody>
                    <a:bodyPr/>
                    <a:lstStyle/>
                    <a:p>
                      <a:pPr lvl="0" algn="ctr">
                        <a:lnSpc>
                          <a:spcPct val="100000"/>
                        </a:lnSpc>
                        <a:spcBef>
                          <a:spcPts val="0"/>
                        </a:spcBef>
                        <a:spcAft>
                          <a:spcPts val="0"/>
                        </a:spcAft>
                        <a:buNone/>
                      </a:pPr>
                      <a:r>
                        <a:rPr lang="en-US" sz="1500" b="0" i="0" u="none" strike="noStrike" noProof="0">
                          <a:solidFill>
                            <a:schemeClr val="bg1"/>
                          </a:solidFill>
                          <a:effectLst/>
                        </a:rPr>
                        <a:t>Model</a:t>
                      </a:r>
                      <a:endParaRPr lang="en-US" sz="1500" b="1" i="0" u="none" strike="noStrike" noProof="0">
                        <a:solidFill>
                          <a:schemeClr val="bg1"/>
                        </a:solidFill>
                        <a:effectLst/>
                      </a:endParaRPr>
                    </a:p>
                    <a:p>
                      <a:pPr lvl="0" algn="ctr">
                        <a:buNone/>
                      </a:pPr>
                      <a:endParaRPr lang="en-US" sz="1500" b="0" i="0">
                        <a:solidFill>
                          <a:schemeClr val="bg1"/>
                        </a:solidFill>
                        <a:effectLst/>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lnSpc>
                          <a:spcPct val="100000"/>
                        </a:lnSpc>
                        <a:spcBef>
                          <a:spcPts val="0"/>
                        </a:spcBef>
                        <a:spcAft>
                          <a:spcPts val="0"/>
                        </a:spcAft>
                        <a:buNone/>
                      </a:pPr>
                      <a:r>
                        <a:rPr lang="en-US" sz="1500" b="0" i="0" u="none" strike="noStrike" noProof="0">
                          <a:solidFill>
                            <a:schemeClr val="bg1"/>
                          </a:solidFill>
                          <a:effectLst/>
                        </a:rPr>
                        <a:t>Average Execution Time (Seconds)</a:t>
                      </a:r>
                      <a:endParaRPr lang="en-US" sz="1500" b="1" i="0" u="none" strike="noStrike" noProof="0">
                        <a:solidFill>
                          <a:schemeClr val="bg1"/>
                        </a:solidFill>
                        <a:effectLs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514771">
                <a:tc>
                  <a:txBody>
                    <a:bodyPr/>
                    <a:lstStyle/>
                    <a:p>
                      <a:pPr lvl="0" algn="ctr">
                        <a:buNone/>
                      </a:pPr>
                      <a:r>
                        <a:rPr lang="en-US" sz="1500" b="0" i="0" u="none" strike="noStrike" noProof="0">
                          <a:solidFill>
                            <a:srgbClr val="7030A0"/>
                          </a:solidFill>
                          <a:effectLst/>
                        </a:rPr>
                        <a:t>AMP 1 GPUs, 28 CPUs</a:t>
                      </a:r>
                      <a:endParaRPr lang="en-US"/>
                    </a:p>
                  </a:txBody>
                  <a:tcPr anchor="ctr">
                    <a:lnT w="38100" cmpd="sng">
                      <a:noFill/>
                    </a:lnT>
                    <a:lnB w="0">
                      <a:noFill/>
                    </a:lnB>
                  </a:tcPr>
                </a:tc>
                <a:tc>
                  <a:txBody>
                    <a:bodyPr/>
                    <a:lstStyle/>
                    <a:p>
                      <a:pPr lvl="0" algn="ctr">
                        <a:buNone/>
                      </a:pPr>
                      <a:r>
                        <a:rPr lang="en-US" sz="1500" b="0" i="0" u="none" strike="noStrike" noProof="0">
                          <a:solidFill>
                            <a:srgbClr val="7030A0"/>
                          </a:solidFill>
                          <a:effectLst/>
                        </a:rPr>
                        <a:t>1000</a:t>
                      </a:r>
                      <a:endParaRPr lang="en-US"/>
                    </a:p>
                  </a:txBody>
                  <a:tcPr anchor="ctr">
                    <a:lnT w="0">
                      <a:noFill/>
                    </a:lnT>
                    <a:lnB w="0">
                      <a:noFill/>
                    </a:lnB>
                  </a:tcPr>
                </a:tc>
                <a:tc>
                  <a:txBody>
                    <a:bodyPr/>
                    <a:lstStyle/>
                    <a:p>
                      <a:pPr lvl="0" algn="ctr">
                        <a:buNone/>
                      </a:pPr>
                      <a:r>
                        <a:rPr lang="en-US" sz="1500" b="0" i="0" u="none" strike="noStrike" noProof="0">
                          <a:solidFill>
                            <a:srgbClr val="7030A0"/>
                          </a:solidFill>
                          <a:effectLst/>
                        </a:rPr>
                        <a:t>ResNet50</a:t>
                      </a:r>
                      <a:endParaRPr lang="en-US"/>
                    </a:p>
                  </a:txBody>
                  <a:tcPr anchor="ctr">
                    <a:lnT w="38100" cmpd="sng">
                      <a:noFill/>
                    </a:lnT>
                    <a:lnB w="0">
                      <a:noFill/>
                    </a:lnB>
                  </a:tcPr>
                </a:tc>
                <a:tc>
                  <a:txBody>
                    <a:bodyPr/>
                    <a:lstStyle/>
                    <a:p>
                      <a:pPr lvl="0" algn="ctr">
                        <a:buNone/>
                      </a:pPr>
                      <a:r>
                        <a:rPr lang="en-US" sz="1500" b="0" i="0" u="none" strike="noStrike" noProof="0">
                          <a:solidFill>
                            <a:srgbClr val="7030A0"/>
                          </a:solidFill>
                          <a:effectLst/>
                        </a:rPr>
                        <a:t>18.97</a:t>
                      </a:r>
                      <a:endParaRPr lang="en-US"/>
                    </a:p>
                  </a:txBody>
                  <a:tcPr anchor="ctr">
                    <a:lnT w="38100" cmpd="sng">
                      <a:noFill/>
                    </a:lnT>
                    <a:lnB w="0">
                      <a:noFill/>
                    </a:lnB>
                  </a:tcPr>
                </a:tc>
                <a:extLst>
                  <a:ext uri="{0D108BD9-81ED-4DB2-BD59-A6C34878D82A}">
                    <a16:rowId xmlns:a16="http://schemas.microsoft.com/office/drawing/2014/main" val="3391024138"/>
                  </a:ext>
                </a:extLst>
              </a:tr>
              <a:tr h="514771">
                <a:tc>
                  <a:txBody>
                    <a:bodyPr/>
                    <a:lstStyle/>
                    <a:p>
                      <a:pPr lvl="0" algn="ctr">
                        <a:buNone/>
                      </a:pPr>
                      <a:r>
                        <a:rPr lang="en-US" sz="1500" b="0" i="0" u="none" strike="noStrike" noProof="0">
                          <a:solidFill>
                            <a:srgbClr val="7030A0"/>
                          </a:solidFill>
                          <a:effectLst/>
                        </a:rPr>
                        <a:t>AMP 2 GPUs, 28 CPUs</a:t>
                      </a:r>
                      <a:endParaRPr lang="en-US"/>
                    </a:p>
                  </a:txBody>
                  <a:tcPr anchor="ctr">
                    <a:lnT w="38100" cmpd="sng">
                      <a:noFill/>
                    </a:lnT>
                    <a:lnB w="0">
                      <a:noFill/>
                    </a:lnB>
                  </a:tcPr>
                </a:tc>
                <a:tc>
                  <a:txBody>
                    <a:bodyPr/>
                    <a:lstStyle/>
                    <a:p>
                      <a:pPr lvl="0" algn="ctr">
                        <a:buNone/>
                      </a:pPr>
                      <a:r>
                        <a:rPr lang="en-US" sz="1500" b="0" i="0" u="none" strike="noStrike" noProof="0">
                          <a:solidFill>
                            <a:srgbClr val="7030A0"/>
                          </a:solidFill>
                          <a:effectLst/>
                        </a:rPr>
                        <a:t>1000</a:t>
                      </a:r>
                      <a:endParaRPr lang="en-US"/>
                    </a:p>
                  </a:txBody>
                  <a:tcPr anchor="ctr">
                    <a:lnT w="0">
                      <a:noFill/>
                    </a:lnT>
                    <a:lnB w="0">
                      <a:noFill/>
                    </a:lnB>
                  </a:tcPr>
                </a:tc>
                <a:tc>
                  <a:txBody>
                    <a:bodyPr/>
                    <a:lstStyle/>
                    <a:p>
                      <a:pPr lvl="0" algn="ctr">
                        <a:buNone/>
                      </a:pPr>
                      <a:r>
                        <a:rPr lang="en-US" sz="1500" b="0" i="0" u="none" strike="noStrike" noProof="0">
                          <a:solidFill>
                            <a:srgbClr val="7030A0"/>
                          </a:solidFill>
                          <a:effectLst/>
                        </a:rPr>
                        <a:t>ResNet50</a:t>
                      </a:r>
                      <a:endParaRPr lang="en-US"/>
                    </a:p>
                  </a:txBody>
                  <a:tcPr anchor="ctr">
                    <a:lnT w="38100" cmpd="sng">
                      <a:noFill/>
                    </a:lnT>
                    <a:lnB w="0">
                      <a:noFill/>
                    </a:lnB>
                  </a:tcPr>
                </a:tc>
                <a:tc>
                  <a:txBody>
                    <a:bodyPr/>
                    <a:lstStyle/>
                    <a:p>
                      <a:pPr lvl="0" algn="ctr">
                        <a:buNone/>
                      </a:pPr>
                      <a:r>
                        <a:rPr lang="en-US" sz="1500" b="0" i="0" u="none" strike="noStrike" noProof="0">
                          <a:solidFill>
                            <a:srgbClr val="7030A0"/>
                          </a:solidFill>
                          <a:effectLst/>
                        </a:rPr>
                        <a:t>16.10</a:t>
                      </a:r>
                      <a:endParaRPr lang="en-US"/>
                    </a:p>
                  </a:txBody>
                  <a:tcPr anchor="ctr">
                    <a:lnT w="38100" cmpd="sng">
                      <a:noFill/>
                    </a:lnT>
                    <a:lnB w="0">
                      <a:noFill/>
                    </a:lnB>
                  </a:tcPr>
                </a:tc>
                <a:extLst>
                  <a:ext uri="{0D108BD9-81ED-4DB2-BD59-A6C34878D82A}">
                    <a16:rowId xmlns:a16="http://schemas.microsoft.com/office/drawing/2014/main" val="1509491634"/>
                  </a:ext>
                </a:extLst>
              </a:tr>
              <a:tr h="514771">
                <a:tc>
                  <a:txBody>
                    <a:bodyPr/>
                    <a:lstStyle/>
                    <a:p>
                      <a:pPr lvl="0" algn="ctr">
                        <a:buNone/>
                      </a:pPr>
                      <a:r>
                        <a:rPr lang="en-US" sz="1500" b="0" i="0" u="none" strike="noStrike" noProof="0">
                          <a:solidFill>
                            <a:srgbClr val="7030A0"/>
                          </a:solidFill>
                          <a:effectLst/>
                        </a:rPr>
                        <a:t>AMP 3 GPUs, 28 CPUs</a:t>
                      </a:r>
                    </a:p>
                  </a:txBody>
                  <a:tcPr anchor="ctr">
                    <a:lnT w="38100" cmpd="sng">
                      <a:noFill/>
                    </a:lnT>
                    <a:lnB w="0">
                      <a:noFill/>
                    </a:lnB>
                  </a:tcPr>
                </a:tc>
                <a:tc>
                  <a:txBody>
                    <a:bodyPr/>
                    <a:lstStyle/>
                    <a:p>
                      <a:pPr lvl="0" algn="ctr">
                        <a:buNone/>
                      </a:pPr>
                      <a:r>
                        <a:rPr lang="en-US" sz="1500" b="0" i="0" u="none" strike="noStrike" noProof="0">
                          <a:solidFill>
                            <a:srgbClr val="7030A0"/>
                          </a:solidFill>
                          <a:effectLst/>
                        </a:rPr>
                        <a:t>1000</a:t>
                      </a:r>
                    </a:p>
                  </a:txBody>
                  <a:tcPr anchor="ctr">
                    <a:lnT w="0">
                      <a:noFill/>
                    </a:lnT>
                    <a:lnB w="0">
                      <a:noFill/>
                    </a:lnB>
                  </a:tcPr>
                </a:tc>
                <a:tc>
                  <a:txBody>
                    <a:bodyPr/>
                    <a:lstStyle/>
                    <a:p>
                      <a:pPr lvl="0" algn="ctr">
                        <a:buNone/>
                      </a:pPr>
                      <a:r>
                        <a:rPr lang="en-US" sz="1500" b="0" i="0" u="none" strike="noStrike" noProof="0">
                          <a:solidFill>
                            <a:srgbClr val="7030A0"/>
                          </a:solidFill>
                          <a:effectLst/>
                        </a:rPr>
                        <a:t>ResNet50</a:t>
                      </a:r>
                    </a:p>
                  </a:txBody>
                  <a:tcPr anchor="ctr">
                    <a:lnT w="38100" cmpd="sng">
                      <a:noFill/>
                    </a:lnT>
                    <a:lnB w="0">
                      <a:noFill/>
                    </a:lnB>
                  </a:tcPr>
                </a:tc>
                <a:tc>
                  <a:txBody>
                    <a:bodyPr/>
                    <a:lstStyle/>
                    <a:p>
                      <a:pPr lvl="0" algn="ctr">
                        <a:buNone/>
                      </a:pPr>
                      <a:r>
                        <a:rPr lang="en-US" sz="1500" b="0" i="0" u="none" strike="noStrike" noProof="0">
                          <a:solidFill>
                            <a:srgbClr val="7030A0"/>
                          </a:solidFill>
                          <a:effectLst/>
                        </a:rPr>
                        <a:t>14.91</a:t>
                      </a:r>
                    </a:p>
                  </a:txBody>
                  <a:tcPr anchor="ctr">
                    <a:lnT w="38100" cmpd="sng">
                      <a:noFill/>
                    </a:lnT>
                    <a:lnB w="0">
                      <a:noFill/>
                    </a:lnB>
                  </a:tcPr>
                </a:tc>
                <a:extLst>
                  <a:ext uri="{0D108BD9-81ED-4DB2-BD59-A6C34878D82A}">
                    <a16:rowId xmlns:a16="http://schemas.microsoft.com/office/drawing/2014/main" val="262779438"/>
                  </a:ext>
                </a:extLst>
              </a:tr>
              <a:tr h="514771">
                <a:tc>
                  <a:txBody>
                    <a:bodyPr/>
                    <a:lstStyle/>
                    <a:p>
                      <a:pPr lvl="0" algn="ctr">
                        <a:lnSpc>
                          <a:spcPct val="100000"/>
                        </a:lnSpc>
                        <a:spcBef>
                          <a:spcPts val="0"/>
                        </a:spcBef>
                        <a:spcAft>
                          <a:spcPts val="0"/>
                        </a:spcAft>
                        <a:buNone/>
                      </a:pPr>
                      <a:r>
                        <a:rPr lang="en-US" sz="1500" b="0" i="0" u="none" strike="noStrike" noProof="0">
                          <a:solidFill>
                            <a:srgbClr val="7030A0"/>
                          </a:solidFill>
                          <a:effectLst/>
                          <a:latin typeface="Franklin Gothic Medium"/>
                        </a:rPr>
                        <a:t>AMP 4 GPUs, 28 CPUs</a:t>
                      </a:r>
                      <a:endParaRPr lang="en-US" sz="1500" b="0" i="0" u="none" strike="noStrike" noProof="0">
                        <a:solidFill>
                          <a:srgbClr val="000000"/>
                        </a:solidFill>
                        <a:effectLst/>
                        <a:latin typeface="Franklin Gothic Medium"/>
                      </a:endParaRPr>
                    </a:p>
                  </a:txBody>
                  <a:tcPr anchor="ctr">
                    <a:lnT w="0">
                      <a:noFill/>
                    </a:lnT>
                  </a:tcPr>
                </a:tc>
                <a:tc>
                  <a:txBody>
                    <a:bodyPr/>
                    <a:lstStyle/>
                    <a:p>
                      <a:pPr lvl="0" algn="ctr">
                        <a:buNone/>
                      </a:pPr>
                      <a:r>
                        <a:rPr lang="en-US" sz="1500" b="0" i="0" u="none" strike="noStrike" noProof="0">
                          <a:solidFill>
                            <a:srgbClr val="7030A0"/>
                          </a:solidFill>
                          <a:effectLst/>
                          <a:latin typeface="Franklin Gothic Medium"/>
                        </a:rPr>
                        <a:t>1000</a:t>
                      </a:r>
                      <a:endParaRPr lang="en-US"/>
                    </a:p>
                  </a:txBody>
                  <a:tcPr anchor="ctr">
                    <a:lnT w="0">
                      <a:noFill/>
                    </a:lnT>
                  </a:tcPr>
                </a:tc>
                <a:tc>
                  <a:txBody>
                    <a:bodyPr/>
                    <a:lstStyle/>
                    <a:p>
                      <a:pPr lvl="0" algn="ctr">
                        <a:buNone/>
                      </a:pPr>
                      <a:r>
                        <a:rPr lang="en-US" sz="1500" b="0" i="0" u="none" strike="noStrike" noProof="0">
                          <a:solidFill>
                            <a:srgbClr val="7030A0"/>
                          </a:solidFill>
                          <a:effectLst/>
                          <a:latin typeface="Franklin Gothic Medium"/>
                        </a:rPr>
                        <a:t>ResNet50</a:t>
                      </a:r>
                      <a:endParaRPr lang="en-US"/>
                    </a:p>
                  </a:txBody>
                  <a:tcPr anchor="ctr">
                    <a:lnT w="0">
                      <a:noFill/>
                    </a:lnT>
                  </a:tcPr>
                </a:tc>
                <a:tc>
                  <a:txBody>
                    <a:bodyPr/>
                    <a:lstStyle/>
                    <a:p>
                      <a:pPr lvl="0" algn="ctr">
                        <a:buNone/>
                      </a:pPr>
                      <a:r>
                        <a:rPr lang="en-US" sz="1500" b="0" i="0" u="none" strike="noStrike" noProof="0">
                          <a:solidFill>
                            <a:srgbClr val="7030A0"/>
                          </a:solidFill>
                          <a:effectLst/>
                        </a:rPr>
                        <a:t>13.48</a:t>
                      </a:r>
                    </a:p>
                  </a:txBody>
                  <a:tcPr anchor="ctr">
                    <a:lnT w="0">
                      <a:noFill/>
                    </a:lnT>
                  </a:tcPr>
                </a:tc>
                <a:extLst>
                  <a:ext uri="{0D108BD9-81ED-4DB2-BD59-A6C34878D82A}">
                    <a16:rowId xmlns:a16="http://schemas.microsoft.com/office/drawing/2014/main" val="878246012"/>
                  </a:ext>
                </a:extLst>
              </a:tr>
            </a:tbl>
          </a:graphicData>
        </a:graphic>
      </p:graphicFrame>
      <p:pic>
        <p:nvPicPr>
          <p:cNvPr id="3" name="Picture 2" descr="A graph with a line&#10;&#10;Description automatically generated">
            <a:extLst>
              <a:ext uri="{FF2B5EF4-FFF2-40B4-BE49-F238E27FC236}">
                <a16:creationId xmlns:a16="http://schemas.microsoft.com/office/drawing/2014/main" id="{B03FE798-0BCC-DF19-2E91-FC079C306771}"/>
              </a:ext>
            </a:extLst>
          </p:cNvPr>
          <p:cNvPicPr>
            <a:picLocks noChangeAspect="1"/>
          </p:cNvPicPr>
          <p:nvPr/>
        </p:nvPicPr>
        <p:blipFill>
          <a:blip r:embed="rId2"/>
          <a:stretch>
            <a:fillRect/>
          </a:stretch>
        </p:blipFill>
        <p:spPr>
          <a:xfrm>
            <a:off x="4866704" y="3426000"/>
            <a:ext cx="7018592" cy="3246000"/>
          </a:xfrm>
          <a:prstGeom prst="rect">
            <a:avLst/>
          </a:prstGeom>
        </p:spPr>
      </p:pic>
    </p:spTree>
    <p:extLst>
      <p:ext uri="{BB962C8B-B14F-4D97-AF65-F5344CB8AC3E}">
        <p14:creationId xmlns:p14="http://schemas.microsoft.com/office/powerpoint/2010/main" val="405827589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45">
            <a:extLst>
              <a:ext uri="{FF2B5EF4-FFF2-40B4-BE49-F238E27FC236}">
                <a16:creationId xmlns:a16="http://schemas.microsoft.com/office/drawing/2014/main" id="{CEB845D9-890B-484B-975B-B5F85434B469}"/>
              </a:ext>
            </a:extLst>
          </p:cNvPr>
          <p:cNvSpPr>
            <a:spLocks noGrp="1"/>
          </p:cNvSpPr>
          <p:nvPr>
            <p:ph type="title"/>
          </p:nvPr>
        </p:nvSpPr>
        <p:spPr>
          <a:xfrm>
            <a:off x="960438" y="640080"/>
            <a:ext cx="4500737" cy="2194560"/>
          </a:xfrm>
        </p:spPr>
        <p:txBody>
          <a:bodyPr vert="horz" lIns="91440" tIns="45720" rIns="91440" bIns="45720" rtlCol="0" anchor="ctr">
            <a:normAutofit/>
          </a:bodyPr>
          <a:lstStyle/>
          <a:p>
            <a:pPr>
              <a:lnSpc>
                <a:spcPct val="90000"/>
              </a:lnSpc>
              <a:spcBef>
                <a:spcPct val="0"/>
              </a:spcBef>
            </a:pPr>
            <a:r>
              <a:rPr lang="en-US" kern="1200" cap="all" spc="120" baseline="0">
                <a:solidFill>
                  <a:schemeClr val="bg1"/>
                </a:solidFill>
                <a:latin typeface="+mj-lt"/>
                <a:ea typeface="+mj-ea"/>
                <a:cs typeface="+mj-cs"/>
              </a:rPr>
              <a:t>SPEEDUP</a:t>
            </a:r>
          </a:p>
        </p:txBody>
      </p:sp>
      <p:sp>
        <p:nvSpPr>
          <p:cNvPr id="15" name="Text Placeholder 14">
            <a:extLst>
              <a:ext uri="{FF2B5EF4-FFF2-40B4-BE49-F238E27FC236}">
                <a16:creationId xmlns:a16="http://schemas.microsoft.com/office/drawing/2014/main" id="{AEFAE7A4-BFF2-4F94-9264-0C5D1205E8D4}"/>
              </a:ext>
            </a:extLst>
          </p:cNvPr>
          <p:cNvSpPr>
            <a:spLocks noGrp="1"/>
          </p:cNvSpPr>
          <p:nvPr>
            <p:ph type="body" sz="quarter" idx="18"/>
          </p:nvPr>
        </p:nvSpPr>
        <p:spPr>
          <a:xfrm>
            <a:off x="6720641" y="2038699"/>
            <a:ext cx="4500737" cy="3264408"/>
          </a:xfrm>
        </p:spPr>
        <p:txBody>
          <a:bodyPr vert="horz" lIns="91440" tIns="45720" rIns="91440" bIns="45720" rtlCol="0" anchor="t">
            <a:normAutofit/>
          </a:bodyPr>
          <a:lstStyle/>
          <a:p>
            <a:r>
              <a:rPr lang="en-US"/>
              <a:t>Sp</a:t>
            </a:r>
          </a:p>
        </p:txBody>
      </p:sp>
      <p:pic>
        <p:nvPicPr>
          <p:cNvPr id="3" name="Picture 2" descr="A close-up of a line&#10;&#10;Description automatically generated">
            <a:extLst>
              <a:ext uri="{FF2B5EF4-FFF2-40B4-BE49-F238E27FC236}">
                <a16:creationId xmlns:a16="http://schemas.microsoft.com/office/drawing/2014/main" id="{EBFBC6B5-5D4E-4991-16AD-4693E3A93F8C}"/>
              </a:ext>
            </a:extLst>
          </p:cNvPr>
          <p:cNvPicPr>
            <a:picLocks noChangeAspect="1"/>
          </p:cNvPicPr>
          <p:nvPr/>
        </p:nvPicPr>
        <p:blipFill rotWithShape="1">
          <a:blip r:embed="rId3"/>
          <a:srcRect r="78" b="8397"/>
          <a:stretch/>
        </p:blipFill>
        <p:spPr>
          <a:xfrm>
            <a:off x="6573924" y="640769"/>
            <a:ext cx="4795019" cy="901140"/>
          </a:xfrm>
          <a:prstGeom prst="rect">
            <a:avLst/>
          </a:prstGeom>
        </p:spPr>
      </p:pic>
      <p:sp>
        <p:nvSpPr>
          <p:cNvPr id="4" name="TextBox 3">
            <a:extLst>
              <a:ext uri="{FF2B5EF4-FFF2-40B4-BE49-F238E27FC236}">
                <a16:creationId xmlns:a16="http://schemas.microsoft.com/office/drawing/2014/main" id="{D1423DC0-96A4-3645-EAED-487387ED74D3}"/>
              </a:ext>
            </a:extLst>
          </p:cNvPr>
          <p:cNvSpPr txBox="1"/>
          <p:nvPr/>
        </p:nvSpPr>
        <p:spPr>
          <a:xfrm>
            <a:off x="6571606" y="1902931"/>
            <a:ext cx="499045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CPU </a:t>
            </a:r>
            <a:r>
              <a:rPr lang="en-US" b="1" err="1"/>
              <a:t>SpeedUp</a:t>
            </a:r>
            <a:r>
              <a:rPr lang="en-US" b="1"/>
              <a:t>:</a:t>
            </a:r>
          </a:p>
          <a:p>
            <a:endParaRPr lang="en-US"/>
          </a:p>
          <a:p>
            <a:r>
              <a:rPr lang="en-US"/>
              <a:t> 328.24 / 130.42 = 2.51 times </a:t>
            </a:r>
          </a:p>
          <a:p>
            <a:endParaRPr lang="en-US"/>
          </a:p>
          <a:p>
            <a:endParaRPr lang="en-US"/>
          </a:p>
          <a:p>
            <a:r>
              <a:rPr lang="en-US" b="1"/>
              <a:t>GPU </a:t>
            </a:r>
            <a:r>
              <a:rPr lang="en-US" b="1" err="1"/>
              <a:t>SpeedUp</a:t>
            </a:r>
            <a:r>
              <a:rPr lang="en-US" b="1"/>
              <a:t>:</a:t>
            </a:r>
          </a:p>
          <a:p>
            <a:endParaRPr lang="en-US"/>
          </a:p>
          <a:p>
            <a:r>
              <a:rPr lang="en-US"/>
              <a:t>328.24 / 17.8 = 18.44 times</a:t>
            </a:r>
          </a:p>
          <a:p>
            <a:endParaRPr lang="en-US"/>
          </a:p>
          <a:p>
            <a:endParaRPr lang="en-US"/>
          </a:p>
          <a:p>
            <a:r>
              <a:rPr lang="en-US" b="1"/>
              <a:t>AMP </a:t>
            </a:r>
            <a:r>
              <a:rPr lang="en-US" b="1" err="1"/>
              <a:t>SpeedUp</a:t>
            </a:r>
            <a:r>
              <a:rPr lang="en-US" b="1"/>
              <a:t>:</a:t>
            </a:r>
          </a:p>
          <a:p>
            <a:endParaRPr lang="en-US"/>
          </a:p>
          <a:p>
            <a:r>
              <a:rPr lang="en-US"/>
              <a:t>328.24 / 13.48 = 24.35 times</a:t>
            </a:r>
          </a:p>
          <a:p>
            <a:endParaRPr lang="en-US"/>
          </a:p>
        </p:txBody>
      </p:sp>
      <p:sp>
        <p:nvSpPr>
          <p:cNvPr id="5" name="Rectangle 4">
            <a:extLst>
              <a:ext uri="{FF2B5EF4-FFF2-40B4-BE49-F238E27FC236}">
                <a16:creationId xmlns:a16="http://schemas.microsoft.com/office/drawing/2014/main" id="{A18F8A24-0D83-F751-9834-40AD402AA313}"/>
              </a:ext>
            </a:extLst>
          </p:cNvPr>
          <p:cNvSpPr/>
          <p:nvPr/>
        </p:nvSpPr>
        <p:spPr>
          <a:xfrm>
            <a:off x="6465901" y="626012"/>
            <a:ext cx="5056321" cy="91052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751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63">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45">
            <a:extLst>
              <a:ext uri="{FF2B5EF4-FFF2-40B4-BE49-F238E27FC236}">
                <a16:creationId xmlns:a16="http://schemas.microsoft.com/office/drawing/2014/main" id="{CEB845D9-890B-484B-975B-B5F85434B469}"/>
              </a:ext>
            </a:extLst>
          </p:cNvPr>
          <p:cNvSpPr>
            <a:spLocks noGrp="1"/>
          </p:cNvSpPr>
          <p:nvPr>
            <p:ph type="title"/>
          </p:nvPr>
        </p:nvSpPr>
        <p:spPr>
          <a:xfrm>
            <a:off x="960438" y="640080"/>
            <a:ext cx="4500737" cy="2194560"/>
          </a:xfrm>
        </p:spPr>
        <p:txBody>
          <a:bodyPr vert="horz" lIns="91440" tIns="45720" rIns="91440" bIns="45720" rtlCol="0" anchor="ctr">
            <a:normAutofit/>
          </a:bodyPr>
          <a:lstStyle/>
          <a:p>
            <a:pPr>
              <a:lnSpc>
                <a:spcPct val="90000"/>
              </a:lnSpc>
              <a:spcBef>
                <a:spcPct val="0"/>
              </a:spcBef>
            </a:pPr>
            <a:r>
              <a:rPr lang="en-US"/>
              <a:t>Efficiency</a:t>
            </a:r>
            <a:endParaRPr lang="en-US" kern="1200" cap="all" spc="120" baseline="0">
              <a:solidFill>
                <a:schemeClr val="bg1"/>
              </a:solidFill>
              <a:latin typeface="+mj-lt"/>
              <a:ea typeface="+mj-ea"/>
              <a:cs typeface="+mj-cs"/>
            </a:endParaRPr>
          </a:p>
        </p:txBody>
      </p:sp>
      <p:pic>
        <p:nvPicPr>
          <p:cNvPr id="2" name="Picture 1" descr="A white background with black text&#10;&#10;Description automatically generated">
            <a:extLst>
              <a:ext uri="{FF2B5EF4-FFF2-40B4-BE49-F238E27FC236}">
                <a16:creationId xmlns:a16="http://schemas.microsoft.com/office/drawing/2014/main" id="{D9BC635D-2E2D-846A-3AE5-0F6C59CC2D12}"/>
              </a:ext>
            </a:extLst>
          </p:cNvPr>
          <p:cNvPicPr>
            <a:picLocks noChangeAspect="1"/>
          </p:cNvPicPr>
          <p:nvPr/>
        </p:nvPicPr>
        <p:blipFill>
          <a:blip r:embed="rId3"/>
          <a:stretch>
            <a:fillRect/>
          </a:stretch>
        </p:blipFill>
        <p:spPr>
          <a:xfrm>
            <a:off x="6651415" y="602633"/>
            <a:ext cx="4795019" cy="1054904"/>
          </a:xfrm>
          <a:prstGeom prst="rect">
            <a:avLst/>
          </a:prstGeom>
        </p:spPr>
      </p:pic>
      <p:sp>
        <p:nvSpPr>
          <p:cNvPr id="5" name="Rectangle 4">
            <a:extLst>
              <a:ext uri="{FF2B5EF4-FFF2-40B4-BE49-F238E27FC236}">
                <a16:creationId xmlns:a16="http://schemas.microsoft.com/office/drawing/2014/main" id="{B501D76B-6BB4-ECCA-20AA-0BF35DE88903}"/>
              </a:ext>
            </a:extLst>
          </p:cNvPr>
          <p:cNvSpPr/>
          <p:nvPr/>
        </p:nvSpPr>
        <p:spPr>
          <a:xfrm>
            <a:off x="6614426" y="638926"/>
            <a:ext cx="4849679" cy="107196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95667F-0E96-B68D-7ADA-1F768492C6A6}"/>
              </a:ext>
            </a:extLst>
          </p:cNvPr>
          <p:cNvSpPr txBox="1"/>
          <p:nvPr/>
        </p:nvSpPr>
        <p:spPr>
          <a:xfrm>
            <a:off x="6636181" y="2103117"/>
            <a:ext cx="48483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CPU Efficiency:</a:t>
            </a:r>
          </a:p>
          <a:p>
            <a:endParaRPr lang="en-US"/>
          </a:p>
          <a:p>
            <a:r>
              <a:rPr lang="en-US"/>
              <a:t> 2.51 / 28 =  0.08 times </a:t>
            </a:r>
          </a:p>
          <a:p>
            <a:endParaRPr lang="en-US"/>
          </a:p>
          <a:p>
            <a:endParaRPr lang="en-US"/>
          </a:p>
          <a:p>
            <a:r>
              <a:rPr lang="en-US" b="1"/>
              <a:t>GPU </a:t>
            </a:r>
            <a:r>
              <a:rPr lang="en-US" b="1">
                <a:ea typeface="+mn-lt"/>
                <a:cs typeface="+mn-lt"/>
              </a:rPr>
              <a:t>Efficiency</a:t>
            </a:r>
            <a:r>
              <a:rPr lang="en-US" b="1"/>
              <a:t>:</a:t>
            </a:r>
          </a:p>
          <a:p>
            <a:endParaRPr lang="en-US"/>
          </a:p>
          <a:p>
            <a:r>
              <a:rPr lang="en-US"/>
              <a:t>18.44 / 8 =  2.30 times</a:t>
            </a:r>
          </a:p>
          <a:p>
            <a:endParaRPr lang="en-US"/>
          </a:p>
          <a:p>
            <a:endParaRPr lang="en-US"/>
          </a:p>
          <a:p>
            <a:r>
              <a:rPr lang="en-US" b="1"/>
              <a:t>AMP </a:t>
            </a:r>
            <a:r>
              <a:rPr lang="en-US" b="1">
                <a:ea typeface="+mn-lt"/>
                <a:cs typeface="+mn-lt"/>
              </a:rPr>
              <a:t>Efficiency</a:t>
            </a:r>
            <a:r>
              <a:rPr lang="en-US" b="1"/>
              <a:t>:</a:t>
            </a:r>
          </a:p>
          <a:p>
            <a:endParaRPr lang="en-US"/>
          </a:p>
          <a:p>
            <a:r>
              <a:rPr lang="en-US"/>
              <a:t>24.35 / 28 = 0.86 times</a:t>
            </a:r>
          </a:p>
          <a:p>
            <a:endParaRPr lang="en-US"/>
          </a:p>
        </p:txBody>
      </p:sp>
    </p:spTree>
    <p:extLst>
      <p:ext uri="{BB962C8B-B14F-4D97-AF65-F5344CB8AC3E}">
        <p14:creationId xmlns:p14="http://schemas.microsoft.com/office/powerpoint/2010/main" val="2432243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45">
            <a:extLst>
              <a:ext uri="{FF2B5EF4-FFF2-40B4-BE49-F238E27FC236}">
                <a16:creationId xmlns:a16="http://schemas.microsoft.com/office/drawing/2014/main" id="{CEB845D9-890B-484B-975B-B5F85434B469}"/>
              </a:ext>
            </a:extLst>
          </p:cNvPr>
          <p:cNvSpPr>
            <a:spLocks noGrp="1"/>
          </p:cNvSpPr>
          <p:nvPr>
            <p:ph type="title"/>
          </p:nvPr>
        </p:nvSpPr>
        <p:spPr>
          <a:xfrm>
            <a:off x="960120" y="643467"/>
            <a:ext cx="3212593" cy="5571066"/>
          </a:xfrm>
        </p:spPr>
        <p:txBody>
          <a:bodyPr vert="horz" lIns="91440" tIns="45720" rIns="91440" bIns="45720" rtlCol="0" anchor="ctr">
            <a:normAutofit/>
          </a:bodyPr>
          <a:lstStyle/>
          <a:p>
            <a:pPr>
              <a:lnSpc>
                <a:spcPct val="90000"/>
              </a:lnSpc>
              <a:spcBef>
                <a:spcPct val="0"/>
              </a:spcBef>
            </a:pPr>
            <a:r>
              <a:rPr lang="en-US" sz="5600" kern="1200" cap="all" spc="120" baseline="0">
                <a:solidFill>
                  <a:schemeClr val="bg1"/>
                </a:solidFill>
                <a:latin typeface="+mj-lt"/>
                <a:ea typeface="+mj-ea"/>
                <a:cs typeface="+mj-cs"/>
              </a:rPr>
              <a:t>SUMMARY</a:t>
            </a:r>
          </a:p>
        </p:txBody>
      </p:sp>
      <p:sp>
        <p:nvSpPr>
          <p:cNvPr id="15" name="Text Placeholder 14">
            <a:extLst>
              <a:ext uri="{FF2B5EF4-FFF2-40B4-BE49-F238E27FC236}">
                <a16:creationId xmlns:a16="http://schemas.microsoft.com/office/drawing/2014/main" id="{AEFAE7A4-BFF2-4F94-9264-0C5D1205E8D4}"/>
              </a:ext>
            </a:extLst>
          </p:cNvPr>
          <p:cNvSpPr>
            <a:spLocks noGrp="1"/>
          </p:cNvSpPr>
          <p:nvPr>
            <p:ph type="body" sz="quarter" idx="18"/>
          </p:nvPr>
        </p:nvSpPr>
        <p:spPr>
          <a:xfrm>
            <a:off x="5294547" y="643467"/>
            <a:ext cx="5934285" cy="5571066"/>
          </a:xfrm>
        </p:spPr>
        <p:txBody>
          <a:bodyPr vert="horz" lIns="91440" tIns="45720" rIns="91440" bIns="45720" rtlCol="0" anchor="ctr">
            <a:normAutofit fontScale="85000" lnSpcReduction="10000"/>
          </a:bodyPr>
          <a:lstStyle/>
          <a:p>
            <a:pPr>
              <a:lnSpc>
                <a:spcPct val="91000"/>
              </a:lnSpc>
            </a:pPr>
            <a:r>
              <a:rPr lang="en-US" sz="1800">
                <a:solidFill>
                  <a:schemeClr val="tx1"/>
                </a:solidFill>
                <a:latin typeface="Franklin Gothic Demi Cond"/>
              </a:rPr>
              <a:t>Our experimental results tell a compelling story of transformation. We witnessed the execution time for </a:t>
            </a:r>
            <a:r>
              <a:rPr lang="en-US" sz="1800" b="1">
                <a:solidFill>
                  <a:schemeClr val="tx1"/>
                </a:solidFill>
                <a:latin typeface="Franklin Gothic Demi Cond"/>
              </a:rPr>
              <a:t>data loading plummet from over 3155 seconds</a:t>
            </a:r>
            <a:r>
              <a:rPr lang="en-US" sz="1800">
                <a:solidFill>
                  <a:schemeClr val="tx1"/>
                </a:solidFill>
                <a:latin typeface="Franklin Gothic Demi Cond"/>
              </a:rPr>
              <a:t> using serial approaches to mere seconds with the integration of DDP and GPU utilization. The </a:t>
            </a:r>
            <a:r>
              <a:rPr lang="en-US" sz="1800" b="1">
                <a:solidFill>
                  <a:schemeClr val="tx1"/>
                </a:solidFill>
                <a:latin typeface="Franklin Gothic Demi Cond"/>
              </a:rPr>
              <a:t>substantial reduction in training times</a:t>
            </a:r>
            <a:r>
              <a:rPr lang="en-US" sz="1800">
                <a:solidFill>
                  <a:schemeClr val="tx1"/>
                </a:solidFill>
                <a:latin typeface="Franklin Gothic Demi Cond"/>
              </a:rPr>
              <a:t> from</a:t>
            </a:r>
            <a:r>
              <a:rPr lang="en-US" sz="1800" b="1">
                <a:solidFill>
                  <a:schemeClr val="tx1"/>
                </a:solidFill>
                <a:latin typeface="Franklin Gothic Demi Cond"/>
              </a:rPr>
              <a:t> hours to seconds </a:t>
            </a:r>
            <a:r>
              <a:rPr lang="en-US" sz="1800">
                <a:solidFill>
                  <a:schemeClr val="tx1"/>
                </a:solidFill>
                <a:latin typeface="Franklin Gothic Demi Cond"/>
              </a:rPr>
              <a:t>opens new horizons for rapid experimentation and the potential for timely clinical application.</a:t>
            </a:r>
          </a:p>
          <a:p>
            <a:pPr>
              <a:lnSpc>
                <a:spcPct val="91000"/>
              </a:lnSpc>
            </a:pPr>
            <a:endParaRPr lang="en-US" sz="1800">
              <a:solidFill>
                <a:schemeClr val="tx1"/>
              </a:solidFill>
              <a:latin typeface="Franklin Gothic Demi Cond"/>
            </a:endParaRPr>
          </a:p>
          <a:p>
            <a:pPr>
              <a:lnSpc>
                <a:spcPct val="91000"/>
              </a:lnSpc>
            </a:pPr>
            <a:r>
              <a:rPr lang="en-US" sz="1800">
                <a:solidFill>
                  <a:schemeClr val="tx1"/>
                </a:solidFill>
                <a:latin typeface="Franklin Gothic Demi Cond"/>
              </a:rPr>
              <a:t>The efficiency of the CPU parallel execution is 0.08 times, or </a:t>
            </a:r>
            <a:r>
              <a:rPr lang="en-US" sz="1800" b="1">
                <a:solidFill>
                  <a:schemeClr val="tx1"/>
                </a:solidFill>
                <a:latin typeface="Franklin Gothic Demi Cond"/>
              </a:rPr>
              <a:t>8%</a:t>
            </a:r>
            <a:r>
              <a:rPr lang="en-US" sz="1800">
                <a:solidFill>
                  <a:schemeClr val="tx1"/>
                </a:solidFill>
                <a:latin typeface="Franklin Gothic Demi Cond"/>
              </a:rPr>
              <a:t>. This low number indicates that the </a:t>
            </a:r>
            <a:r>
              <a:rPr lang="en-US" sz="1800" b="1">
                <a:solidFill>
                  <a:schemeClr val="tx1"/>
                </a:solidFill>
                <a:latin typeface="Franklin Gothic Demi Cond"/>
              </a:rPr>
              <a:t>parallelization</a:t>
            </a:r>
            <a:r>
              <a:rPr lang="en-US" sz="1800">
                <a:solidFill>
                  <a:schemeClr val="tx1"/>
                </a:solidFill>
                <a:latin typeface="Franklin Gothic Demi Cond"/>
              </a:rPr>
              <a:t> on the </a:t>
            </a:r>
            <a:r>
              <a:rPr lang="en-US" sz="1800" b="1">
                <a:solidFill>
                  <a:schemeClr val="tx1"/>
                </a:solidFill>
                <a:latin typeface="Franklin Gothic Demi Cond"/>
              </a:rPr>
              <a:t>CPU is not very efficient</a:t>
            </a:r>
            <a:r>
              <a:rPr lang="en-US" sz="1800">
                <a:solidFill>
                  <a:schemeClr val="tx1"/>
                </a:solidFill>
                <a:latin typeface="Franklin Gothic Demi Cond"/>
              </a:rPr>
              <a:t>.</a:t>
            </a:r>
          </a:p>
          <a:p>
            <a:pPr>
              <a:lnSpc>
                <a:spcPct val="91000"/>
              </a:lnSpc>
            </a:pPr>
            <a:endParaRPr lang="en-US" sz="1800">
              <a:solidFill>
                <a:schemeClr val="tx1"/>
              </a:solidFill>
              <a:latin typeface="Franklin Gothic Demi Cond"/>
            </a:endParaRPr>
          </a:p>
          <a:p>
            <a:pPr>
              <a:lnSpc>
                <a:spcPct val="91000"/>
              </a:lnSpc>
            </a:pPr>
            <a:r>
              <a:rPr lang="en-US" sz="1800">
                <a:solidFill>
                  <a:schemeClr val="tx1"/>
                </a:solidFill>
                <a:latin typeface="Franklin Gothic Demi Cond"/>
              </a:rPr>
              <a:t>The efficiency for GPU execution is 2.30 times, or</a:t>
            </a:r>
            <a:r>
              <a:rPr lang="en-US" sz="1800" b="1">
                <a:solidFill>
                  <a:schemeClr val="tx1"/>
                </a:solidFill>
                <a:latin typeface="Franklin Gothic Demi Cond"/>
              </a:rPr>
              <a:t> 230%</a:t>
            </a:r>
            <a:r>
              <a:rPr lang="en-US" sz="1800">
                <a:solidFill>
                  <a:schemeClr val="tx1"/>
                </a:solidFill>
                <a:latin typeface="Franklin Gothic Demi Cond"/>
              </a:rPr>
              <a:t>.</a:t>
            </a:r>
          </a:p>
          <a:p>
            <a:pPr>
              <a:lnSpc>
                <a:spcPct val="91000"/>
              </a:lnSpc>
            </a:pPr>
            <a:r>
              <a:rPr lang="en-US" sz="1800">
                <a:solidFill>
                  <a:schemeClr val="tx1"/>
                </a:solidFill>
                <a:latin typeface="Franklin Gothic Demi Cond"/>
                <a:cs typeface="Arial"/>
              </a:rPr>
              <a:t>Summarizing the execution process, when employing Automatic Mixed Precision (AMP) with varying GPU resources, we observed the following execution times: 18.97 seconds with 1 GPU, 16.10 seconds with 2 GPUs, 14.91 seconds with 3 GPUs, and 13.48 seconds with 4 GPUs. </a:t>
            </a:r>
          </a:p>
          <a:p>
            <a:pPr>
              <a:lnSpc>
                <a:spcPct val="91000"/>
              </a:lnSpc>
            </a:pPr>
            <a:r>
              <a:rPr lang="en-US" sz="1800">
                <a:solidFill>
                  <a:schemeClr val="tx1"/>
                </a:solidFill>
                <a:latin typeface="Franklin Gothic Demi Cond"/>
                <a:cs typeface="Arial"/>
              </a:rPr>
              <a:t>Summarizing the execution process, when employing Automatic Mixed Precision (AMP) with varying GPU resources, we observed the following execution times: 18.97 seconds with 1 GPU, 16.10 seconds with 2 GPUs, 14.91 seconds with 3 GPUs, and 13.48 seconds with 4 GPUs. </a:t>
            </a:r>
            <a:endParaRPr lang="en-US" sz="1800">
              <a:solidFill>
                <a:schemeClr val="tx1"/>
              </a:solidFill>
              <a:latin typeface="Franklin Gothic Demi Cond"/>
            </a:endParaRPr>
          </a:p>
          <a:p>
            <a:pPr>
              <a:lnSpc>
                <a:spcPct val="91000"/>
              </a:lnSpc>
            </a:pPr>
            <a:br>
              <a:rPr lang="en-US" sz="1700"/>
            </a:br>
            <a:endParaRPr lang="en-US" sz="1800">
              <a:solidFill>
                <a:schemeClr val="tx1"/>
              </a:solidFill>
              <a:latin typeface="Franklin Gothic Demi Cond"/>
            </a:endParaRPr>
          </a:p>
        </p:txBody>
      </p:sp>
    </p:spTree>
    <p:extLst>
      <p:ext uri="{BB962C8B-B14F-4D97-AF65-F5344CB8AC3E}">
        <p14:creationId xmlns:p14="http://schemas.microsoft.com/office/powerpoint/2010/main" val="183626559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7" name="Rectangle 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9" name="Rectangle 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495489" y="136685"/>
            <a:ext cx="4500737" cy="849179"/>
          </a:xfrm>
        </p:spPr>
        <p:txBody>
          <a:bodyPr vert="horz" lIns="91440" tIns="45720" rIns="91440" bIns="45720" rtlCol="0" anchor="ctr">
            <a:normAutofit fontScale="90000"/>
          </a:bodyPr>
          <a:lstStyle/>
          <a:p>
            <a:pPr>
              <a:lnSpc>
                <a:spcPct val="90000"/>
              </a:lnSpc>
              <a:spcBef>
                <a:spcPct val="0"/>
              </a:spcBef>
            </a:pPr>
            <a:r>
              <a:rPr lang="en-US" kern="1200" cap="all" spc="120" baseline="0">
                <a:latin typeface="+mj-lt"/>
                <a:ea typeface="+mj-ea"/>
                <a:cs typeface="+mj-cs"/>
              </a:rPr>
              <a:t>AGENDA</a:t>
            </a:r>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392167" y="1270270"/>
            <a:ext cx="5430635" cy="5260166"/>
          </a:xfrm>
        </p:spPr>
        <p:txBody>
          <a:bodyPr vert="horz" lIns="91440" tIns="45720" rIns="91440" bIns="45720" rtlCol="0" anchor="t">
            <a:normAutofit fontScale="92500" lnSpcReduction="20000"/>
          </a:bodyPr>
          <a:lstStyle/>
          <a:p>
            <a:pPr>
              <a:lnSpc>
                <a:spcPct val="91000"/>
              </a:lnSpc>
              <a:spcBef>
                <a:spcPts val="1000"/>
              </a:spcBef>
              <a:spcAft>
                <a:spcPts val="1200"/>
              </a:spcAft>
            </a:pPr>
            <a:r>
              <a:rPr lang="en-US" sz="1600" cap="all" dirty="0">
                <a:solidFill>
                  <a:schemeClr val="tx1"/>
                </a:solidFill>
              </a:rPr>
              <a:t>INTRODUCTION – Background, Motivation, Goals</a:t>
            </a:r>
            <a:endParaRPr lang="en-US" sz="1600" dirty="0">
              <a:solidFill>
                <a:schemeClr val="tx1"/>
              </a:solidFill>
            </a:endParaRPr>
          </a:p>
          <a:p>
            <a:pPr>
              <a:lnSpc>
                <a:spcPct val="91000"/>
              </a:lnSpc>
              <a:spcBef>
                <a:spcPts val="1000"/>
              </a:spcBef>
              <a:spcAft>
                <a:spcPts val="1200"/>
              </a:spcAft>
            </a:pPr>
            <a:r>
              <a:rPr lang="en-US" sz="1600" cap="all" dirty="0">
                <a:solidFill>
                  <a:schemeClr val="tx1"/>
                </a:solidFill>
              </a:rPr>
              <a:t>DATASET Details</a:t>
            </a:r>
          </a:p>
          <a:p>
            <a:pPr>
              <a:lnSpc>
                <a:spcPct val="91000"/>
              </a:lnSpc>
              <a:spcBef>
                <a:spcPts val="1000"/>
              </a:spcBef>
              <a:spcAft>
                <a:spcPts val="1200"/>
              </a:spcAft>
            </a:pPr>
            <a:r>
              <a:rPr lang="en-US" sz="1600" cap="all" dirty="0">
                <a:solidFill>
                  <a:schemeClr val="tx1"/>
                </a:solidFill>
              </a:rPr>
              <a:t>DATA LOADING </a:t>
            </a:r>
            <a:r>
              <a:rPr lang="en-US" sz="1600" cap="all" dirty="0">
                <a:solidFill>
                  <a:schemeClr val="tx1"/>
                </a:solidFill>
                <a:ea typeface="+mn-lt"/>
                <a:cs typeface="+mn-lt"/>
              </a:rPr>
              <a:t>parallelization</a:t>
            </a:r>
            <a:endParaRPr lang="en-US" sz="1600" cap="all" dirty="0">
              <a:solidFill>
                <a:schemeClr val="tx1"/>
              </a:solidFill>
            </a:endParaRPr>
          </a:p>
          <a:p>
            <a:pPr>
              <a:lnSpc>
                <a:spcPct val="91000"/>
              </a:lnSpc>
              <a:spcBef>
                <a:spcPts val="1000"/>
              </a:spcBef>
              <a:spcAft>
                <a:spcPts val="1200"/>
              </a:spcAft>
            </a:pPr>
            <a:r>
              <a:rPr lang="en-US" sz="1600" cap="all" dirty="0">
                <a:solidFill>
                  <a:schemeClr val="tx1"/>
                </a:solidFill>
                <a:ea typeface="+mn-lt"/>
                <a:cs typeface="+mn-lt"/>
              </a:rPr>
              <a:t>IMAGE data PRE-PROCESSING</a:t>
            </a:r>
            <a:endParaRPr lang="en-US" sz="1600" dirty="0">
              <a:solidFill>
                <a:schemeClr val="tx1"/>
              </a:solidFill>
            </a:endParaRPr>
          </a:p>
          <a:p>
            <a:pPr>
              <a:lnSpc>
                <a:spcPct val="91000"/>
              </a:lnSpc>
              <a:spcBef>
                <a:spcPts val="1000"/>
              </a:spcBef>
              <a:spcAft>
                <a:spcPts val="1200"/>
              </a:spcAft>
            </a:pPr>
            <a:r>
              <a:rPr lang="en-US" sz="1600" cap="all" dirty="0">
                <a:solidFill>
                  <a:schemeClr val="tx1"/>
                </a:solidFill>
              </a:rPr>
              <a:t>Results: data loading CPU</a:t>
            </a:r>
            <a:endParaRPr lang="en-US" sz="1600" dirty="0">
              <a:solidFill>
                <a:schemeClr val="tx1"/>
              </a:solidFill>
            </a:endParaRPr>
          </a:p>
          <a:p>
            <a:pPr>
              <a:lnSpc>
                <a:spcPct val="91000"/>
              </a:lnSpc>
              <a:spcBef>
                <a:spcPts val="1000"/>
              </a:spcBef>
              <a:spcAft>
                <a:spcPts val="1200"/>
              </a:spcAft>
            </a:pPr>
            <a:r>
              <a:rPr lang="en-US" sz="1600" cap="all" dirty="0">
                <a:solidFill>
                  <a:schemeClr val="tx1"/>
                </a:solidFill>
              </a:rPr>
              <a:t>Serial execution v/s </a:t>
            </a:r>
            <a:r>
              <a:rPr lang="en-US" sz="1600" cap="all" dirty="0" err="1">
                <a:solidFill>
                  <a:schemeClr val="tx1"/>
                </a:solidFill>
              </a:rPr>
              <a:t>ddp</a:t>
            </a:r>
            <a:r>
              <a:rPr lang="en-US" sz="1600" cap="all" dirty="0">
                <a:solidFill>
                  <a:schemeClr val="tx1"/>
                </a:solidFill>
              </a:rPr>
              <a:t> on </a:t>
            </a:r>
            <a:r>
              <a:rPr lang="en-US" sz="1600" cap="all" dirty="0" err="1">
                <a:solidFill>
                  <a:schemeClr val="tx1"/>
                </a:solidFill>
              </a:rPr>
              <a:t>cpu</a:t>
            </a:r>
            <a:endParaRPr lang="en-US" sz="1600" cap="all" dirty="0">
              <a:solidFill>
                <a:schemeClr val="tx1"/>
              </a:solidFill>
            </a:endParaRPr>
          </a:p>
          <a:p>
            <a:pPr>
              <a:lnSpc>
                <a:spcPct val="91000"/>
              </a:lnSpc>
              <a:spcBef>
                <a:spcPts val="1000"/>
              </a:spcBef>
              <a:spcAft>
                <a:spcPts val="1200"/>
              </a:spcAft>
            </a:pPr>
            <a:r>
              <a:rPr lang="en-US" sz="1600" cap="all" dirty="0">
                <a:solidFill>
                  <a:schemeClr val="tx1"/>
                </a:solidFill>
              </a:rPr>
              <a:t>RESULTS: SERIAL Execution</a:t>
            </a:r>
          </a:p>
          <a:p>
            <a:pPr>
              <a:lnSpc>
                <a:spcPct val="91000"/>
              </a:lnSpc>
              <a:spcBef>
                <a:spcPts val="1000"/>
              </a:spcBef>
              <a:spcAft>
                <a:spcPts val="1200"/>
              </a:spcAft>
            </a:pPr>
            <a:r>
              <a:rPr lang="en-US" sz="1600" cap="all" dirty="0">
                <a:solidFill>
                  <a:schemeClr val="tx1"/>
                </a:solidFill>
                <a:ea typeface="+mn-lt"/>
                <a:cs typeface="+mn-lt"/>
              </a:rPr>
              <a:t>RESULTS: DDP (CPU)</a:t>
            </a:r>
          </a:p>
          <a:p>
            <a:pPr>
              <a:lnSpc>
                <a:spcPct val="91000"/>
              </a:lnSpc>
              <a:spcBef>
                <a:spcPts val="1000"/>
              </a:spcBef>
              <a:spcAft>
                <a:spcPts val="1200"/>
              </a:spcAft>
            </a:pPr>
            <a:r>
              <a:rPr lang="en-US" sz="1600" cap="all" dirty="0">
                <a:solidFill>
                  <a:schemeClr val="tx1"/>
                </a:solidFill>
                <a:ea typeface="+mn-lt"/>
                <a:cs typeface="+mn-lt"/>
              </a:rPr>
              <a:t>SERIAL EXECUTION V/S DDP ON CPU v/s </a:t>
            </a:r>
            <a:r>
              <a:rPr lang="en-US" sz="1600" cap="all" dirty="0" err="1">
                <a:solidFill>
                  <a:schemeClr val="tx1"/>
                </a:solidFill>
                <a:ea typeface="+mn-lt"/>
                <a:cs typeface="+mn-lt"/>
              </a:rPr>
              <a:t>ddp</a:t>
            </a:r>
            <a:r>
              <a:rPr lang="en-US" sz="1600" cap="all" dirty="0">
                <a:solidFill>
                  <a:schemeClr val="tx1"/>
                </a:solidFill>
                <a:ea typeface="+mn-lt"/>
                <a:cs typeface="+mn-lt"/>
              </a:rPr>
              <a:t> on GPU</a:t>
            </a:r>
            <a:endParaRPr lang="en-US" dirty="0">
              <a:solidFill>
                <a:schemeClr val="tx1"/>
              </a:solidFill>
            </a:endParaRPr>
          </a:p>
          <a:p>
            <a:pPr>
              <a:lnSpc>
                <a:spcPct val="91000"/>
              </a:lnSpc>
              <a:spcBef>
                <a:spcPts val="1000"/>
              </a:spcBef>
              <a:spcAft>
                <a:spcPts val="1200"/>
              </a:spcAft>
            </a:pPr>
            <a:r>
              <a:rPr lang="en-US" sz="1600" cap="all" dirty="0">
                <a:solidFill>
                  <a:schemeClr val="tx1"/>
                </a:solidFill>
                <a:ea typeface="+mn-lt"/>
                <a:cs typeface="+mn-lt"/>
              </a:rPr>
              <a:t>AUTOMATIC MIXED PRECISION &amp; results</a:t>
            </a:r>
            <a:endParaRPr lang="en-US" sz="1600" dirty="0">
              <a:solidFill>
                <a:schemeClr val="tx1"/>
              </a:solidFill>
            </a:endParaRPr>
          </a:p>
          <a:p>
            <a:pPr>
              <a:lnSpc>
                <a:spcPct val="91000"/>
              </a:lnSpc>
              <a:spcBef>
                <a:spcPts val="1000"/>
              </a:spcBef>
              <a:spcAft>
                <a:spcPts val="1200"/>
              </a:spcAft>
            </a:pPr>
            <a:r>
              <a:rPr lang="en-US" sz="1600" cap="all" dirty="0">
                <a:solidFill>
                  <a:schemeClr val="tx1"/>
                </a:solidFill>
              </a:rPr>
              <a:t>SPEEDUP, EFFICIENCY</a:t>
            </a:r>
          </a:p>
          <a:p>
            <a:pPr>
              <a:lnSpc>
                <a:spcPct val="91000"/>
              </a:lnSpc>
              <a:spcBef>
                <a:spcPts val="1000"/>
              </a:spcBef>
              <a:spcAft>
                <a:spcPts val="1200"/>
              </a:spcAft>
            </a:pPr>
            <a:r>
              <a:rPr lang="en-US" sz="1600" cap="all" dirty="0">
                <a:solidFill>
                  <a:schemeClr val="tx1"/>
                </a:solidFill>
              </a:rPr>
              <a:t>CONCLUSION</a:t>
            </a:r>
          </a:p>
        </p:txBody>
      </p:sp>
      <p:pic>
        <p:nvPicPr>
          <p:cNvPr id="6" name="Picture Placeholder 5" descr="A human body with organs&#10;&#10;Description automatically generated">
            <a:extLst>
              <a:ext uri="{FF2B5EF4-FFF2-40B4-BE49-F238E27FC236}">
                <a16:creationId xmlns:a16="http://schemas.microsoft.com/office/drawing/2014/main" id="{6C5FC745-727A-688D-8A0F-14CE1333AB07}"/>
              </a:ext>
            </a:extLst>
          </p:cNvPr>
          <p:cNvPicPr>
            <a:picLocks noGrp="1" noChangeAspect="1"/>
          </p:cNvPicPr>
          <p:nvPr>
            <p:ph type="pic" sz="quarter" idx="14"/>
          </p:nvPr>
        </p:nvPicPr>
        <p:blipFill rotWithShape="1">
          <a:blip r:embed="rId2"/>
          <a:srcRect l="9372" r="1717"/>
          <a:stretch/>
        </p:blipFill>
        <p:spPr>
          <a:xfrm>
            <a:off x="6094474" y="10"/>
            <a:ext cx="6097526" cy="6857990"/>
          </a:xfrm>
          <a:prstGeom prst="rect">
            <a:avLst/>
          </a:prstGeom>
        </p:spPr>
      </p:pic>
      <p:sp>
        <p:nvSpPr>
          <p:cNvPr id="8" name="Slide Number Placeholder 9">
            <a:extLst>
              <a:ext uri="{FF2B5EF4-FFF2-40B4-BE49-F238E27FC236}">
                <a16:creationId xmlns:a16="http://schemas.microsoft.com/office/drawing/2014/main" id="{E50D8CA2-FDF5-4FB0-A313-B120969EA663}"/>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a:solidFill>
                  <a:srgbClr val="FFFFFF"/>
                </a:solidFill>
              </a:rPr>
              <a:pPr algn="l">
                <a:spcAft>
                  <a:spcPts val="600"/>
                </a:spcAft>
              </a:pPr>
              <a:t>2</a:t>
            </a:fld>
            <a:endParaRPr lang="en-US">
              <a:solidFill>
                <a:srgbClr val="FFFFFF"/>
              </a:solidFill>
            </a:endParaRPr>
          </a:p>
        </p:txBody>
      </p:sp>
    </p:spTree>
    <p:extLst>
      <p:ext uri="{BB962C8B-B14F-4D97-AF65-F5344CB8AC3E}">
        <p14:creationId xmlns:p14="http://schemas.microsoft.com/office/powerpoint/2010/main" val="259378764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63">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654BDA8-EE5D-4DC8-BA6E-A93D6501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8" y="736600"/>
            <a:ext cx="7534652" cy="5384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56">
            <a:extLst>
              <a:ext uri="{FF2B5EF4-FFF2-40B4-BE49-F238E27FC236}">
                <a16:creationId xmlns:a16="http://schemas.microsoft.com/office/drawing/2014/main" id="{D9F93E89-6BB0-44BD-A234-9F0747573935}"/>
              </a:ext>
            </a:extLst>
          </p:cNvPr>
          <p:cNvSpPr>
            <a:spLocks noGrp="1"/>
          </p:cNvSpPr>
          <p:nvPr>
            <p:ph type="title"/>
          </p:nvPr>
        </p:nvSpPr>
        <p:spPr>
          <a:xfrm>
            <a:off x="5300814" y="1482634"/>
            <a:ext cx="5928018" cy="3046798"/>
          </a:xfrm>
        </p:spPr>
        <p:txBody>
          <a:bodyPr vert="horz" lIns="91440" tIns="45720" rIns="91440" bIns="45720" rtlCol="0" anchor="b">
            <a:normAutofit/>
          </a:bodyPr>
          <a:lstStyle/>
          <a:p>
            <a:pPr>
              <a:lnSpc>
                <a:spcPct val="90000"/>
              </a:lnSpc>
              <a:spcBef>
                <a:spcPct val="0"/>
              </a:spcBef>
            </a:pPr>
            <a:r>
              <a:rPr lang="en-US" sz="8800"/>
              <a:t>THANK YOU</a:t>
            </a:r>
          </a:p>
        </p:txBody>
      </p:sp>
      <p:pic>
        <p:nvPicPr>
          <p:cNvPr id="27" name="Picture Placeholder 26" descr="Image of a typewriter with &quot;The End.&quot; typed on the paper. ">
            <a:extLst>
              <a:ext uri="{FF2B5EF4-FFF2-40B4-BE49-F238E27FC236}">
                <a16:creationId xmlns:a16="http://schemas.microsoft.com/office/drawing/2014/main" id="{E3EEA078-72A4-4C20-94E7-BFB4F433464F}"/>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11840" r="3831" b="-1"/>
          <a:stretch/>
        </p:blipFill>
        <p:spPr>
          <a:xfrm>
            <a:off x="20" y="736600"/>
            <a:ext cx="4657328" cy="5384798"/>
          </a:xfrm>
          <a:prstGeom prst="rect">
            <a:avLst/>
          </a:prstGeom>
        </p:spPr>
      </p:pic>
    </p:spTree>
    <p:extLst>
      <p:ext uri="{BB962C8B-B14F-4D97-AF65-F5344CB8AC3E}">
        <p14:creationId xmlns:p14="http://schemas.microsoft.com/office/powerpoint/2010/main" val="2452352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4" name="Rectangle 93">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 close-up of a lungs&#10;&#10;Description automatically generated">
            <a:extLst>
              <a:ext uri="{FF2B5EF4-FFF2-40B4-BE49-F238E27FC236}">
                <a16:creationId xmlns:a16="http://schemas.microsoft.com/office/drawing/2014/main" id="{F704DE95-7461-62A7-199B-7C9FD7426EC0}"/>
              </a:ext>
            </a:extLst>
          </p:cNvPr>
          <p:cNvPicPr>
            <a:picLocks noGrp="1" noChangeAspect="1"/>
          </p:cNvPicPr>
          <p:nvPr>
            <p:ph type="pic" sz="quarter" idx="15"/>
          </p:nvPr>
        </p:nvPicPr>
        <p:blipFill rotWithShape="1">
          <a:blip r:embed="rId3"/>
          <a:srcRect t="20052" b="27482"/>
          <a:stretch/>
        </p:blipFill>
        <p:spPr>
          <a:xfrm>
            <a:off x="1524" y="10"/>
            <a:ext cx="12188952" cy="6857990"/>
          </a:xfrm>
          <a:prstGeom prst="rect">
            <a:avLst/>
          </a:prstGeom>
        </p:spPr>
      </p:pic>
      <p:sp>
        <p:nvSpPr>
          <p:cNvPr id="96" name="Rectangle 95">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16D8A-2E12-4C9A-8001-077CF283056F}"/>
              </a:ext>
            </a:extLst>
          </p:cNvPr>
          <p:cNvSpPr>
            <a:spLocks noGrp="1"/>
          </p:cNvSpPr>
          <p:nvPr>
            <p:ph type="title"/>
          </p:nvPr>
        </p:nvSpPr>
        <p:spPr>
          <a:xfrm>
            <a:off x="6677023" y="990599"/>
            <a:ext cx="4857751" cy="1563989"/>
          </a:xfrm>
        </p:spPr>
        <p:txBody>
          <a:bodyPr vert="horz" lIns="91440" tIns="45720" rIns="91440" bIns="45720" rtlCol="0" anchor="ctr">
            <a:normAutofit/>
          </a:bodyPr>
          <a:lstStyle/>
          <a:p>
            <a:r>
              <a:rPr lang="en-US" sz="5100" kern="1200" cap="all" spc="120" baseline="0">
                <a:solidFill>
                  <a:schemeClr val="bg1"/>
                </a:solidFill>
                <a:latin typeface="+mj-lt"/>
                <a:ea typeface="+mj-ea"/>
                <a:cs typeface="+mj-cs"/>
              </a:rPr>
              <a:t>Introduction - background</a:t>
            </a:r>
          </a:p>
        </p:txBody>
      </p:sp>
      <p:sp>
        <p:nvSpPr>
          <p:cNvPr id="98" name="Rectangle 97">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41">
            <a:extLst>
              <a:ext uri="{FF2B5EF4-FFF2-40B4-BE49-F238E27FC236}">
                <a16:creationId xmlns:a16="http://schemas.microsoft.com/office/drawing/2014/main" id="{69D5268B-B9FF-4EF5-90FE-EC2BBE068171}"/>
              </a:ext>
            </a:extLst>
          </p:cNvPr>
          <p:cNvSpPr>
            <a:spLocks noGrp="1"/>
          </p:cNvSpPr>
          <p:nvPr>
            <p:ph idx="1"/>
          </p:nvPr>
        </p:nvSpPr>
        <p:spPr>
          <a:xfrm>
            <a:off x="6677024" y="3071909"/>
            <a:ext cx="4924426" cy="2795492"/>
          </a:xfrm>
        </p:spPr>
        <p:txBody>
          <a:bodyPr vert="horz" lIns="91440" tIns="45720" rIns="91440" bIns="45720" rtlCol="0">
            <a:normAutofit/>
          </a:bodyPr>
          <a:lstStyle/>
          <a:p>
            <a:pPr>
              <a:lnSpc>
                <a:spcPct val="91000"/>
              </a:lnSpc>
              <a:spcBef>
                <a:spcPts val="1000"/>
              </a:spcBef>
              <a:spcAft>
                <a:spcPts val="0"/>
              </a:spcAft>
            </a:pPr>
            <a:r>
              <a:rPr lang="en-US">
                <a:solidFill>
                  <a:schemeClr val="tx1"/>
                </a:solidFill>
              </a:rPr>
              <a:t>Leveraging </a:t>
            </a:r>
            <a:r>
              <a:rPr lang="en-US" err="1">
                <a:solidFill>
                  <a:schemeClr val="tx1"/>
                </a:solidFill>
              </a:rPr>
              <a:t>PyTorch's</a:t>
            </a:r>
            <a:r>
              <a:rPr lang="en-US">
                <a:solidFill>
                  <a:schemeClr val="tx1"/>
                </a:solidFill>
              </a:rPr>
              <a:t> distributed computing capabilities, this project aims to accelerate the training of a deep learning model for lung and colon cancer image classification, harnessing the power of parallelism and GPU acceleration to achieve faster convergence and improved model performance</a:t>
            </a:r>
            <a:endParaRPr lang="en-US" b="1">
              <a:solidFill>
                <a:schemeClr val="tx1"/>
              </a:solidFill>
            </a:endParaRPr>
          </a:p>
        </p:txBody>
      </p:sp>
      <p:sp>
        <p:nvSpPr>
          <p:cNvPr id="17" name="Slide Number Placehold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dirty="0">
                <a:solidFill>
                  <a:srgbClr val="FFFFFF"/>
                </a:solidFill>
              </a:rPr>
              <a:pPr algn="l">
                <a:spcAft>
                  <a:spcPts val="600"/>
                </a:spcAft>
              </a:pPr>
              <a:t>3</a:t>
            </a:fld>
            <a:endParaRPr lang="en-US">
              <a:solidFill>
                <a:srgbClr val="FFFFFF"/>
              </a:solidFill>
            </a:endParaRPr>
          </a:p>
        </p:txBody>
      </p:sp>
    </p:spTree>
    <p:extLst>
      <p:ext uri="{BB962C8B-B14F-4D97-AF65-F5344CB8AC3E}">
        <p14:creationId xmlns:p14="http://schemas.microsoft.com/office/powerpoint/2010/main" val="19261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6" name="Rectangle 115">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16D8A-2E12-4C9A-8001-077CF283056F}"/>
              </a:ext>
            </a:extLst>
          </p:cNvPr>
          <p:cNvSpPr>
            <a:spLocks noGrp="1"/>
          </p:cNvSpPr>
          <p:nvPr>
            <p:ph type="title"/>
          </p:nvPr>
        </p:nvSpPr>
        <p:spPr>
          <a:xfrm>
            <a:off x="5300811" y="317500"/>
            <a:ext cx="5927576" cy="1701800"/>
          </a:xfrm>
        </p:spPr>
        <p:txBody>
          <a:bodyPr vert="horz" lIns="91440" tIns="45720" rIns="91440" bIns="45720" rtlCol="0" anchor="ctr">
            <a:normAutofit/>
          </a:bodyPr>
          <a:lstStyle/>
          <a:p>
            <a:r>
              <a:rPr lang="en-US" sz="5600" kern="1200" cap="all" spc="120" baseline="0">
                <a:solidFill>
                  <a:schemeClr val="bg1"/>
                </a:solidFill>
                <a:latin typeface="+mj-lt"/>
                <a:ea typeface="+mj-ea"/>
                <a:cs typeface="+mj-cs"/>
              </a:rPr>
              <a:t>Introduction - motivation</a:t>
            </a:r>
          </a:p>
        </p:txBody>
      </p:sp>
      <p:pic>
        <p:nvPicPr>
          <p:cNvPr id="9" name="Picture Placeholder 8" descr="A close-up of a lungs&#10;&#10;Description automatically generated">
            <a:extLst>
              <a:ext uri="{FF2B5EF4-FFF2-40B4-BE49-F238E27FC236}">
                <a16:creationId xmlns:a16="http://schemas.microsoft.com/office/drawing/2014/main" id="{F704DE95-7461-62A7-199B-7C9FD7426EC0}"/>
              </a:ext>
            </a:extLst>
          </p:cNvPr>
          <p:cNvPicPr>
            <a:picLocks noGrp="1" noChangeAspect="1"/>
          </p:cNvPicPr>
          <p:nvPr>
            <p:ph type="pic" sz="quarter" idx="15"/>
          </p:nvPr>
        </p:nvPicPr>
        <p:blipFill rotWithShape="1">
          <a:blip r:embed="rId3"/>
          <a:srcRect l="12601" r="14572"/>
          <a:stretch/>
        </p:blipFill>
        <p:spPr>
          <a:xfrm>
            <a:off x="20" y="10"/>
            <a:ext cx="4657324" cy="6857990"/>
          </a:xfrm>
          <a:prstGeom prst="rect">
            <a:avLst/>
          </a:prstGeom>
        </p:spPr>
      </p:pic>
      <p:sp>
        <p:nvSpPr>
          <p:cNvPr id="42" name="Content Placeholder 41">
            <a:extLst>
              <a:ext uri="{FF2B5EF4-FFF2-40B4-BE49-F238E27FC236}">
                <a16:creationId xmlns:a16="http://schemas.microsoft.com/office/drawing/2014/main" id="{69D5268B-B9FF-4EF5-90FE-EC2BBE068171}"/>
              </a:ext>
            </a:extLst>
          </p:cNvPr>
          <p:cNvSpPr>
            <a:spLocks noGrp="1"/>
          </p:cNvSpPr>
          <p:nvPr>
            <p:ph idx="1"/>
          </p:nvPr>
        </p:nvSpPr>
        <p:spPr>
          <a:xfrm>
            <a:off x="5300810" y="2587625"/>
            <a:ext cx="5927577" cy="3594100"/>
          </a:xfrm>
        </p:spPr>
        <p:txBody>
          <a:bodyPr vert="horz" lIns="91440" tIns="45720" rIns="91440" bIns="45720" rtlCol="0" anchor="t">
            <a:normAutofit/>
          </a:bodyPr>
          <a:lstStyle/>
          <a:p>
            <a:pPr marL="342900" indent="-342900">
              <a:spcBef>
                <a:spcPts val="1000"/>
              </a:spcBef>
              <a:spcAft>
                <a:spcPts val="0"/>
              </a:spcAft>
              <a:buFont typeface="Arial,Sans-Serif"/>
              <a:buChar char="•"/>
            </a:pPr>
            <a:r>
              <a:rPr lang="en-US">
                <a:solidFill>
                  <a:schemeClr val="tx1"/>
                </a:solidFill>
              </a:rPr>
              <a:t>Our choice for image classification is </a:t>
            </a:r>
            <a:r>
              <a:rPr lang="en-US" b="1">
                <a:solidFill>
                  <a:schemeClr val="tx1"/>
                </a:solidFill>
              </a:rPr>
              <a:t>ResNet</a:t>
            </a:r>
            <a:r>
              <a:rPr lang="en-US">
                <a:solidFill>
                  <a:schemeClr val="tx1"/>
                </a:solidFill>
              </a:rPr>
              <a:t>, a cutting-edge neural network designed for this purpose. However, its depth, while beneficial for accuracy, often leads to longer training durations. </a:t>
            </a:r>
          </a:p>
          <a:p>
            <a:pPr marL="342900" indent="-342900">
              <a:spcBef>
                <a:spcPts val="1000"/>
              </a:spcBef>
              <a:spcAft>
                <a:spcPts val="0"/>
              </a:spcAft>
              <a:buFont typeface="Arial,Sans-Serif"/>
              <a:buChar char="•"/>
            </a:pPr>
            <a:r>
              <a:rPr lang="en-US">
                <a:solidFill>
                  <a:schemeClr val="tx1"/>
                </a:solidFill>
              </a:rPr>
              <a:t>In an era where swift model training is crucial, the growing need for high-performance parallel computation has driven us to meet the challenge head-on by optimizing and executing our models in parallel.</a:t>
            </a:r>
          </a:p>
        </p:txBody>
      </p:sp>
      <p:sp>
        <p:nvSpPr>
          <p:cNvPr id="17" name="Slide Number Placehold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a:pPr algn="l">
                <a:spcAft>
                  <a:spcPts val="600"/>
                </a:spcAft>
              </a:pPr>
              <a:t>4</a:t>
            </a:fld>
            <a:endParaRPr lang="en-US"/>
          </a:p>
        </p:txBody>
      </p:sp>
    </p:spTree>
    <p:extLst>
      <p:ext uri="{BB962C8B-B14F-4D97-AF65-F5344CB8AC3E}">
        <p14:creationId xmlns:p14="http://schemas.microsoft.com/office/powerpoint/2010/main" val="2409443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1" name="Rectangle 14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16D8A-2E12-4C9A-8001-077CF283056F}"/>
              </a:ext>
            </a:extLst>
          </p:cNvPr>
          <p:cNvSpPr>
            <a:spLocks noGrp="1"/>
          </p:cNvSpPr>
          <p:nvPr>
            <p:ph type="title"/>
          </p:nvPr>
        </p:nvSpPr>
        <p:spPr>
          <a:xfrm>
            <a:off x="960120" y="317814"/>
            <a:ext cx="10268712" cy="1700784"/>
          </a:xfrm>
        </p:spPr>
        <p:txBody>
          <a:bodyPr vert="horz" lIns="91440" tIns="45720" rIns="91440" bIns="45720" rtlCol="0" anchor="ctr">
            <a:normAutofit/>
          </a:bodyPr>
          <a:lstStyle/>
          <a:p>
            <a:r>
              <a:rPr lang="en-US" sz="6600" kern="1200" cap="all" spc="120" baseline="0">
                <a:solidFill>
                  <a:schemeClr val="bg1"/>
                </a:solidFill>
                <a:latin typeface="+mj-lt"/>
                <a:ea typeface="+mj-ea"/>
                <a:cs typeface="+mj-cs"/>
              </a:rPr>
              <a:t>Introduction - GOAL</a:t>
            </a:r>
          </a:p>
        </p:txBody>
      </p:sp>
      <p:sp>
        <p:nvSpPr>
          <p:cNvPr id="42" name="Content Placeholder 41">
            <a:extLst>
              <a:ext uri="{FF2B5EF4-FFF2-40B4-BE49-F238E27FC236}">
                <a16:creationId xmlns:a16="http://schemas.microsoft.com/office/drawing/2014/main" id="{69D5268B-B9FF-4EF5-90FE-EC2BBE068171}"/>
              </a:ext>
            </a:extLst>
          </p:cNvPr>
          <p:cNvSpPr>
            <a:spLocks noGrp="1"/>
          </p:cNvSpPr>
          <p:nvPr>
            <p:ph idx="1"/>
          </p:nvPr>
        </p:nvSpPr>
        <p:spPr>
          <a:xfrm>
            <a:off x="960120" y="2587752"/>
            <a:ext cx="5869303" cy="3593592"/>
          </a:xfrm>
        </p:spPr>
        <p:txBody>
          <a:bodyPr vert="horz" lIns="91440" tIns="45720" rIns="91440" bIns="45720" rtlCol="0">
            <a:normAutofit/>
          </a:bodyPr>
          <a:lstStyle/>
          <a:p>
            <a:pPr marL="342900" indent="-342900">
              <a:spcBef>
                <a:spcPts val="1000"/>
              </a:spcBef>
              <a:spcAft>
                <a:spcPts val="0"/>
              </a:spcAft>
              <a:buFont typeface="Arial,Sans-Serif"/>
              <a:buChar char="•"/>
            </a:pPr>
            <a:r>
              <a:rPr lang="en-US">
                <a:solidFill>
                  <a:schemeClr val="tx1"/>
                </a:solidFill>
              </a:rPr>
              <a:t>To significantly reduce the training time of image classification models through efficient high parallel computation, enabling faster experimentation and deployment in real-world scenarios.</a:t>
            </a:r>
          </a:p>
          <a:p>
            <a:pPr marL="342900" indent="-342900">
              <a:spcBef>
                <a:spcPts val="1000"/>
              </a:spcBef>
              <a:spcAft>
                <a:spcPts val="0"/>
              </a:spcAft>
              <a:buFont typeface="Arial,Sans-Serif"/>
              <a:buChar char="•"/>
            </a:pPr>
            <a:endParaRPr lang="en-US">
              <a:solidFill>
                <a:schemeClr val="tx1"/>
              </a:solidFill>
            </a:endParaRPr>
          </a:p>
        </p:txBody>
      </p:sp>
      <p:pic>
        <p:nvPicPr>
          <p:cNvPr id="9" name="Picture Placeholder 8" descr="A close-up of a lungs&#10;&#10;Description automatically generated">
            <a:extLst>
              <a:ext uri="{FF2B5EF4-FFF2-40B4-BE49-F238E27FC236}">
                <a16:creationId xmlns:a16="http://schemas.microsoft.com/office/drawing/2014/main" id="{F704DE95-7461-62A7-199B-7C9FD7426EC0}"/>
              </a:ext>
            </a:extLst>
          </p:cNvPr>
          <p:cNvPicPr>
            <a:picLocks noGrp="1" noChangeAspect="1"/>
          </p:cNvPicPr>
          <p:nvPr>
            <p:ph type="pic" sz="quarter" idx="15"/>
          </p:nvPr>
        </p:nvPicPr>
        <p:blipFill rotWithShape="1">
          <a:blip r:embed="rId3"/>
          <a:srcRect t="274" b="7704"/>
          <a:stretch/>
        </p:blipFill>
        <p:spPr>
          <a:xfrm>
            <a:off x="7537704" y="2264989"/>
            <a:ext cx="4654296" cy="4593011"/>
          </a:xfrm>
          <a:prstGeom prst="rect">
            <a:avLst/>
          </a:prstGeom>
        </p:spPr>
      </p:pic>
      <p:sp>
        <p:nvSpPr>
          <p:cNvPr id="17" name="Slide Number Placehold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a:solidFill>
                  <a:srgbClr val="FFFFFF"/>
                </a:solidFill>
              </a:rPr>
              <a:pPr algn="l">
                <a:spcAft>
                  <a:spcPts val="600"/>
                </a:spcAft>
              </a:pPr>
              <a:t>5</a:t>
            </a:fld>
            <a:endParaRPr lang="en-US">
              <a:solidFill>
                <a:srgbClr val="FFFFFF"/>
              </a:solidFill>
            </a:endParaRPr>
          </a:p>
        </p:txBody>
      </p:sp>
    </p:spTree>
    <p:extLst>
      <p:ext uri="{BB962C8B-B14F-4D97-AF65-F5344CB8AC3E}">
        <p14:creationId xmlns:p14="http://schemas.microsoft.com/office/powerpoint/2010/main" val="445502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ic of a lungs and intestines&#10;&#10;Description automatically generated">
            <a:extLst>
              <a:ext uri="{FF2B5EF4-FFF2-40B4-BE49-F238E27FC236}">
                <a16:creationId xmlns:a16="http://schemas.microsoft.com/office/drawing/2014/main" id="{10D7B36D-CD43-AF71-8DC6-DF4925A62B4B}"/>
              </a:ext>
            </a:extLst>
          </p:cNvPr>
          <p:cNvPicPr>
            <a:picLocks noChangeAspect="1"/>
          </p:cNvPicPr>
          <p:nvPr/>
        </p:nvPicPr>
        <p:blipFill>
          <a:blip r:embed="rId2"/>
          <a:stretch>
            <a:fillRect/>
          </a:stretch>
        </p:blipFill>
        <p:spPr>
          <a:xfrm>
            <a:off x="6996192" y="15497"/>
            <a:ext cx="5193224" cy="2242090"/>
          </a:xfrm>
          <a:prstGeom prst="rect">
            <a:avLst/>
          </a:prstGeom>
        </p:spPr>
      </p:pic>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262696" y="343645"/>
            <a:ext cx="5444865" cy="1784732"/>
          </a:xfrm>
        </p:spPr>
        <p:txBody>
          <a:bodyPr>
            <a:normAutofit fontScale="90000"/>
          </a:bodyPr>
          <a:lstStyle/>
          <a:p>
            <a:r>
              <a:rPr lang="en-US"/>
              <a:t>Dataset details:</a:t>
            </a:r>
          </a:p>
        </p:txBody>
      </p:sp>
      <p:sp>
        <p:nvSpPr>
          <p:cNvPr id="9" name="Text Placeholder 8">
            <a:extLst>
              <a:ext uri="{FF2B5EF4-FFF2-40B4-BE49-F238E27FC236}">
                <a16:creationId xmlns:a16="http://schemas.microsoft.com/office/drawing/2014/main" id="{E9052153-84CE-4C4C-9422-F437CC0272A8}"/>
              </a:ext>
            </a:extLst>
          </p:cNvPr>
          <p:cNvSpPr>
            <a:spLocks noGrp="1"/>
          </p:cNvSpPr>
          <p:nvPr>
            <p:ph type="body" idx="1"/>
          </p:nvPr>
        </p:nvSpPr>
        <p:spPr>
          <a:xfrm>
            <a:off x="262697" y="2536091"/>
            <a:ext cx="3236976" cy="892048"/>
          </a:xfrm>
        </p:spPr>
        <p:txBody>
          <a:bodyPr/>
          <a:lstStyle/>
          <a:p>
            <a:r>
              <a:rPr lang="en-US"/>
              <a:t>Source</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262696" y="3594538"/>
            <a:ext cx="2914095" cy="2586806"/>
          </a:xfrm>
        </p:spPr>
        <p:txBody>
          <a:bodyPr vert="horz" lIns="91440" tIns="45720" rIns="91440" bIns="45720" rtlCol="0" anchor="t">
            <a:normAutofit/>
          </a:bodyPr>
          <a:lstStyle/>
          <a:p>
            <a:r>
              <a:rPr lang="en-US"/>
              <a:t>Obtained from Kaggle</a:t>
            </a:r>
          </a:p>
          <a:p>
            <a:r>
              <a:rPr lang="en-US">
                <a:solidFill>
                  <a:srgbClr val="000000"/>
                </a:solidFill>
                <a:ea typeface="+mn-lt"/>
                <a:cs typeface="+mn-lt"/>
              </a:rPr>
              <a:t>Contains 25,000 histopathological images</a:t>
            </a:r>
            <a:r>
              <a:rPr lang="en-US"/>
              <a:t> with 5 classes </a:t>
            </a:r>
          </a:p>
          <a:p>
            <a:r>
              <a:rPr lang="en-US"/>
              <a:t>Image Original size 768x768 pixels</a:t>
            </a:r>
          </a:p>
          <a:p>
            <a:r>
              <a:rPr lang="en-US"/>
              <a:t>Total Size: 2 GB</a:t>
            </a:r>
          </a:p>
          <a:p>
            <a:endParaRPr lang="en-US"/>
          </a:p>
          <a:p>
            <a:endParaRPr lang="en-US"/>
          </a:p>
        </p:txBody>
      </p:sp>
      <p:sp>
        <p:nvSpPr>
          <p:cNvPr id="11" name="Text Placeholder 10">
            <a:extLst>
              <a:ext uri="{FF2B5EF4-FFF2-40B4-BE49-F238E27FC236}">
                <a16:creationId xmlns:a16="http://schemas.microsoft.com/office/drawing/2014/main" id="{3A9D6D54-1465-4F38-AF0C-D1D9C4B69188}"/>
              </a:ext>
            </a:extLst>
          </p:cNvPr>
          <p:cNvSpPr>
            <a:spLocks noGrp="1"/>
          </p:cNvSpPr>
          <p:nvPr>
            <p:ph type="body" sz="quarter" idx="3"/>
          </p:nvPr>
        </p:nvSpPr>
        <p:spPr>
          <a:xfrm>
            <a:off x="3282851" y="2536091"/>
            <a:ext cx="3236976" cy="892048"/>
          </a:xfrm>
        </p:spPr>
        <p:txBody>
          <a:bodyPr/>
          <a:lstStyle/>
          <a:p>
            <a:r>
              <a:rPr lang="en-US"/>
              <a:t>5 Classes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3282851" y="3536419"/>
            <a:ext cx="3236976" cy="2586806"/>
          </a:xfrm>
        </p:spPr>
        <p:txBody>
          <a:bodyPr vert="horz" lIns="91440" tIns="45720" rIns="91440" bIns="45720" rtlCol="0" anchor="t">
            <a:normAutofit/>
          </a:bodyPr>
          <a:lstStyle/>
          <a:p>
            <a:r>
              <a:rPr lang="en-US">
                <a:solidFill>
                  <a:srgbClr val="000000"/>
                </a:solidFill>
                <a:ea typeface="+mn-lt"/>
                <a:cs typeface="+mn-lt"/>
              </a:rPr>
              <a:t>Lung Benign Tissue</a:t>
            </a:r>
            <a:endParaRPr lang="en-US"/>
          </a:p>
          <a:p>
            <a:r>
              <a:rPr lang="en-US"/>
              <a:t>Lung Adenocarcinoma</a:t>
            </a:r>
          </a:p>
          <a:p>
            <a:r>
              <a:rPr lang="en-US"/>
              <a:t>Lung Squamous Cell Carcinoma</a:t>
            </a:r>
          </a:p>
          <a:p>
            <a:r>
              <a:rPr lang="en-US"/>
              <a:t>Colon </a:t>
            </a:r>
            <a:r>
              <a:rPr lang="en-US">
                <a:latin typeface="Franklin Gothic Medium"/>
                <a:cs typeface="Arial"/>
              </a:rPr>
              <a:t>Adenocarcinoma</a:t>
            </a:r>
            <a:endParaRPr lang="en-US">
              <a:latin typeface="Arial"/>
              <a:cs typeface="Arial"/>
            </a:endParaRPr>
          </a:p>
          <a:p>
            <a:r>
              <a:rPr lang="en-US">
                <a:cs typeface="Arial"/>
              </a:rPr>
              <a:t>Colon Benign Tissue</a:t>
            </a:r>
          </a:p>
          <a:p>
            <a:endParaRPr lang="en-US"/>
          </a:p>
        </p:txBody>
      </p:sp>
      <p:sp>
        <p:nvSpPr>
          <p:cNvPr id="12" name="Text Placeholder 11">
            <a:extLst>
              <a:ext uri="{FF2B5EF4-FFF2-40B4-BE49-F238E27FC236}">
                <a16:creationId xmlns:a16="http://schemas.microsoft.com/office/drawing/2014/main" id="{B2E3A0DE-C4AF-4CF7-8543-12273A610699}"/>
              </a:ext>
            </a:extLst>
          </p:cNvPr>
          <p:cNvSpPr>
            <a:spLocks noGrp="1"/>
          </p:cNvSpPr>
          <p:nvPr>
            <p:ph type="body" sz="quarter" idx="13"/>
          </p:nvPr>
        </p:nvSpPr>
        <p:spPr>
          <a:xfrm>
            <a:off x="6522564" y="2536091"/>
            <a:ext cx="3236976" cy="892048"/>
          </a:xfrm>
        </p:spPr>
        <p:txBody>
          <a:bodyPr/>
          <a:lstStyle/>
          <a:p>
            <a:r>
              <a:rPr lang="en-US"/>
              <a:t>DETAILS</a:t>
            </a:r>
          </a:p>
        </p:txBody>
      </p:sp>
      <p:sp>
        <p:nvSpPr>
          <p:cNvPr id="13" name="Content Placeholder 12">
            <a:extLst>
              <a:ext uri="{FF2B5EF4-FFF2-40B4-BE49-F238E27FC236}">
                <a16:creationId xmlns:a16="http://schemas.microsoft.com/office/drawing/2014/main" id="{4E650F12-7519-49DD-8FF1-548919AFB264}"/>
              </a:ext>
            </a:extLst>
          </p:cNvPr>
          <p:cNvSpPr>
            <a:spLocks noGrp="1"/>
          </p:cNvSpPr>
          <p:nvPr>
            <p:ph sz="quarter" idx="14"/>
          </p:nvPr>
        </p:nvSpPr>
        <p:spPr>
          <a:xfrm>
            <a:off x="6399868" y="3426640"/>
            <a:ext cx="5232383" cy="2696585"/>
          </a:xfrm>
        </p:spPr>
        <p:txBody>
          <a:bodyPr vert="horz" lIns="91440" tIns="45720" rIns="91440" bIns="45720" rtlCol="0" anchor="t">
            <a:noAutofit/>
          </a:bodyPr>
          <a:lstStyle/>
          <a:p>
            <a:pPr algn="just"/>
            <a:r>
              <a:rPr lang="en-US">
                <a:solidFill>
                  <a:srgbClr val="3C4043"/>
                </a:solidFill>
                <a:ea typeface="+mn-lt"/>
                <a:cs typeface="+mn-lt"/>
              </a:rPr>
              <a:t>The images were generated from an original sample of HIPAA compliant and validated sources, consisting of 750 total images of lung tissue (250 benign lung tissue, 250 lung adenocarcinomas, and 250 lung squamous cell carcinomas) and 500 total images of colon tissue (250 benign colon tissue and 250 colon adenocarcinomas) and augmented to 25,000 using the </a:t>
            </a:r>
            <a:r>
              <a:rPr lang="en-US" err="1">
                <a:solidFill>
                  <a:srgbClr val="3C4043"/>
                </a:solidFill>
                <a:ea typeface="+mn-lt"/>
                <a:cs typeface="+mn-lt"/>
              </a:rPr>
              <a:t>Augmentor</a:t>
            </a:r>
            <a:r>
              <a:rPr lang="en-US">
                <a:solidFill>
                  <a:srgbClr val="3C4043"/>
                </a:solidFill>
                <a:ea typeface="+mn-lt"/>
                <a:cs typeface="+mn-lt"/>
              </a:rPr>
              <a:t> package</a:t>
            </a:r>
            <a:endParaRPr lang="en-US"/>
          </a:p>
        </p:txBody>
      </p:sp>
      <p:sp>
        <p:nvSpPr>
          <p:cNvPr id="15" name="Slide Number Placeholder 9">
            <a:extLst>
              <a:ext uri="{FF2B5EF4-FFF2-40B4-BE49-F238E27FC236}">
                <a16:creationId xmlns:a16="http://schemas.microsoft.com/office/drawing/2014/main" id="{87DE1BC5-FD94-4773-8370-432A38DB8868}"/>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6</a:t>
            </a:fld>
            <a:endParaRPr lang="en-US"/>
          </a:p>
        </p:txBody>
      </p:sp>
    </p:spTree>
    <p:extLst>
      <p:ext uri="{BB962C8B-B14F-4D97-AF65-F5344CB8AC3E}">
        <p14:creationId xmlns:p14="http://schemas.microsoft.com/office/powerpoint/2010/main" val="143228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0000"/>
              </a:highlight>
            </a:endParaRPr>
          </a:p>
        </p:txBody>
      </p:sp>
      <p:sp>
        <p:nvSpPr>
          <p:cNvPr id="7" name="Slide Number Placeholder 6">
            <a:extLst>
              <a:ext uri="{FF2B5EF4-FFF2-40B4-BE49-F238E27FC236}">
                <a16:creationId xmlns:a16="http://schemas.microsoft.com/office/drawing/2014/main" id="{A352ABE0-11DD-496F-AD25-CB335771B694}"/>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a:solidFill>
                  <a:srgbClr val="000000"/>
                </a:solidFill>
                <a:highlight>
                  <a:srgbClr val="000000"/>
                </a:highlight>
              </a:rPr>
              <a:pPr algn="l">
                <a:spcAft>
                  <a:spcPts val="600"/>
                </a:spcAft>
              </a:pPr>
              <a:t>7</a:t>
            </a:fld>
            <a:endParaRPr lang="en-US">
              <a:solidFill>
                <a:srgbClr val="000000"/>
              </a:solidFill>
              <a:highlight>
                <a:srgbClr val="000000"/>
              </a:highlight>
            </a:endParaRPr>
          </a:p>
        </p:txBody>
      </p:sp>
      <p:sp>
        <p:nvSpPr>
          <p:cNvPr id="16" name="Title 53">
            <a:extLst>
              <a:ext uri="{FF2B5EF4-FFF2-40B4-BE49-F238E27FC236}">
                <a16:creationId xmlns:a16="http://schemas.microsoft.com/office/drawing/2014/main" id="{8D722BC2-7CE0-031F-7A4E-0D236DC27078}"/>
              </a:ext>
            </a:extLst>
          </p:cNvPr>
          <p:cNvSpPr>
            <a:spLocks noGrp="1"/>
          </p:cNvSpPr>
          <p:nvPr>
            <p:ph type="title"/>
          </p:nvPr>
        </p:nvSpPr>
        <p:spPr>
          <a:xfrm>
            <a:off x="6222" y="4442"/>
            <a:ext cx="12049033" cy="984446"/>
          </a:xfrm>
          <a:solidFill>
            <a:schemeClr val="tx1"/>
          </a:solidFill>
        </p:spPr>
        <p:txBody>
          <a:bodyPr vert="horz" lIns="91440" tIns="45720" rIns="91440" bIns="45720" rtlCol="0" anchor="ctr">
            <a:normAutofit/>
          </a:bodyPr>
          <a:lstStyle/>
          <a:p>
            <a:r>
              <a:rPr lang="en-US" sz="6100">
                <a:solidFill>
                  <a:srgbClr val="FFFFFF"/>
                </a:solidFill>
              </a:rPr>
              <a:t>DATA LOADING PARALLIZATION:</a:t>
            </a:r>
            <a:endParaRPr lang="en-US"/>
          </a:p>
        </p:txBody>
      </p:sp>
      <p:sp>
        <p:nvSpPr>
          <p:cNvPr id="17" name="TextBox 16">
            <a:extLst>
              <a:ext uri="{FF2B5EF4-FFF2-40B4-BE49-F238E27FC236}">
                <a16:creationId xmlns:a16="http://schemas.microsoft.com/office/drawing/2014/main" id="{7F61805E-7E02-1968-0824-24FFD0F5435B}"/>
              </a:ext>
            </a:extLst>
          </p:cNvPr>
          <p:cNvSpPr txBox="1"/>
          <p:nvPr/>
        </p:nvSpPr>
        <p:spPr>
          <a:xfrm>
            <a:off x="963499" y="1193227"/>
            <a:ext cx="4163878" cy="646331"/>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Loading Without "</a:t>
            </a:r>
            <a:r>
              <a:rPr lang="en-US" err="1"/>
              <a:t>batch_size</a:t>
            </a:r>
            <a:r>
              <a:rPr lang="en-US"/>
              <a:t>" on </a:t>
            </a:r>
          </a:p>
          <a:p>
            <a:r>
              <a:rPr lang="en-US"/>
              <a:t>1 CPU and 4 CPU</a:t>
            </a:r>
          </a:p>
        </p:txBody>
      </p:sp>
      <p:sp>
        <p:nvSpPr>
          <p:cNvPr id="20" name="TextBox 19">
            <a:extLst>
              <a:ext uri="{FF2B5EF4-FFF2-40B4-BE49-F238E27FC236}">
                <a16:creationId xmlns:a16="http://schemas.microsoft.com/office/drawing/2014/main" id="{B5EBA0C3-CB61-4F6A-07B3-1A2059CB84BF}"/>
              </a:ext>
            </a:extLst>
          </p:cNvPr>
          <p:cNvSpPr txBox="1"/>
          <p:nvPr/>
        </p:nvSpPr>
        <p:spPr>
          <a:xfrm>
            <a:off x="6589694" y="1058355"/>
            <a:ext cx="5284345" cy="923330"/>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Data Loading with Multiple "</a:t>
            </a:r>
            <a:r>
              <a:rPr lang="en-US" err="1">
                <a:ea typeface="+mn-lt"/>
                <a:cs typeface="+mn-lt"/>
              </a:rPr>
              <a:t>batch_size</a:t>
            </a:r>
            <a:r>
              <a:rPr lang="en-US">
                <a:ea typeface="+mn-lt"/>
                <a:cs typeface="+mn-lt"/>
              </a:rPr>
              <a:t>= 200" with </a:t>
            </a:r>
            <a:r>
              <a:rPr lang="en-US" err="1">
                <a:ea typeface="+mn-lt"/>
                <a:cs typeface="+mn-lt"/>
              </a:rPr>
              <a:t>Multiprocess.pool</a:t>
            </a:r>
            <a:r>
              <a:rPr lang="en-US">
                <a:ea typeface="+mn-lt"/>
                <a:cs typeface="+mn-lt"/>
              </a:rPr>
              <a:t>()  on 1 CPU and 4 CPU</a:t>
            </a:r>
            <a:endParaRPr lang="en-US"/>
          </a:p>
          <a:p>
            <a:endParaRPr lang="en-US"/>
          </a:p>
        </p:txBody>
      </p:sp>
      <p:pic>
        <p:nvPicPr>
          <p:cNvPr id="2" name="Picture 1" descr="A screenshot of a computer&#10;&#10;Description automatically generated">
            <a:extLst>
              <a:ext uri="{FF2B5EF4-FFF2-40B4-BE49-F238E27FC236}">
                <a16:creationId xmlns:a16="http://schemas.microsoft.com/office/drawing/2014/main" id="{B6E66CAD-0BAD-479A-3613-803ED97535C9}"/>
              </a:ext>
            </a:extLst>
          </p:cNvPr>
          <p:cNvPicPr>
            <a:picLocks noChangeAspect="1"/>
          </p:cNvPicPr>
          <p:nvPr/>
        </p:nvPicPr>
        <p:blipFill rotWithShape="1">
          <a:blip r:embed="rId3"/>
          <a:srcRect l="25772" t="26923" r="13426" b="9218"/>
          <a:stretch/>
        </p:blipFill>
        <p:spPr>
          <a:xfrm>
            <a:off x="253999" y="2258421"/>
            <a:ext cx="5582361" cy="3623097"/>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9F57322A-19DE-9ADB-6C04-82053ABF0710}"/>
              </a:ext>
            </a:extLst>
          </p:cNvPr>
          <p:cNvPicPr>
            <a:picLocks noChangeAspect="1"/>
          </p:cNvPicPr>
          <p:nvPr/>
        </p:nvPicPr>
        <p:blipFill rotWithShape="1">
          <a:blip r:embed="rId4"/>
          <a:srcRect l="3232" t="3290" r="3440" b="4068"/>
          <a:stretch/>
        </p:blipFill>
        <p:spPr>
          <a:xfrm>
            <a:off x="6212450" y="2253173"/>
            <a:ext cx="5630042" cy="3609080"/>
          </a:xfrm>
          <a:prstGeom prst="rect">
            <a:avLst/>
          </a:prstGeom>
        </p:spPr>
      </p:pic>
    </p:spTree>
    <p:extLst>
      <p:ext uri="{BB962C8B-B14F-4D97-AF65-F5344CB8AC3E}">
        <p14:creationId xmlns:p14="http://schemas.microsoft.com/office/powerpoint/2010/main" val="2672174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01629" y="643467"/>
            <a:ext cx="3868639" cy="5571066"/>
          </a:xfrm>
        </p:spPr>
        <p:txBody>
          <a:bodyPr>
            <a:normAutofit/>
          </a:bodyPr>
          <a:lstStyle/>
          <a:p>
            <a:r>
              <a:rPr lang="en-US" sz="4400"/>
              <a:t>Results: Data Loading CPU</a:t>
            </a:r>
            <a:br>
              <a:rPr lang="en-US" sz="4400"/>
            </a:br>
            <a:endParaRPr lang="en-US" sz="610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p:cNvGraphicFramePr>
          <p:nvPr>
            <p:extLst>
              <p:ext uri="{D42A27DB-BD31-4B8C-83A1-F6EECF244321}">
                <p14:modId xmlns:p14="http://schemas.microsoft.com/office/powerpoint/2010/main" val="2884845310"/>
              </p:ext>
            </p:extLst>
          </p:nvPr>
        </p:nvGraphicFramePr>
        <p:xfrm>
          <a:off x="4791559" y="96864"/>
          <a:ext cx="7239918" cy="2233864"/>
        </p:xfrm>
        <a:graphic>
          <a:graphicData uri="http://schemas.openxmlformats.org/drawingml/2006/table">
            <a:tbl>
              <a:tblPr firstRow="1">
                <a:tableStyleId>{5C22544A-7EE6-4342-B048-85BDC9FD1C3A}</a:tableStyleId>
              </a:tblPr>
              <a:tblGrid>
                <a:gridCol w="2413306">
                  <a:extLst>
                    <a:ext uri="{9D8B030D-6E8A-4147-A177-3AD203B41FA5}">
                      <a16:colId xmlns:a16="http://schemas.microsoft.com/office/drawing/2014/main" val="1689330750"/>
                    </a:ext>
                  </a:extLst>
                </a:gridCol>
                <a:gridCol w="2413306">
                  <a:extLst>
                    <a:ext uri="{9D8B030D-6E8A-4147-A177-3AD203B41FA5}">
                      <a16:colId xmlns:a16="http://schemas.microsoft.com/office/drawing/2014/main" val="1163453261"/>
                    </a:ext>
                  </a:extLst>
                </a:gridCol>
                <a:gridCol w="2413306">
                  <a:extLst>
                    <a:ext uri="{9D8B030D-6E8A-4147-A177-3AD203B41FA5}">
                      <a16:colId xmlns:a16="http://schemas.microsoft.com/office/drawing/2014/main" val="3909717689"/>
                    </a:ext>
                  </a:extLst>
                </a:gridCol>
              </a:tblGrid>
              <a:tr h="682892">
                <a:tc>
                  <a:txBody>
                    <a:bodyPr/>
                    <a:lstStyle/>
                    <a:p>
                      <a:pPr algn="ctr" rtl="0" fontAlgn="base"/>
                      <a:r>
                        <a:rPr lang="en-US" sz="1500" b="1" i="0" dirty="0">
                          <a:solidFill>
                            <a:srgbClr val="7030A0"/>
                          </a:solidFill>
                          <a:effectLst/>
                          <a:latin typeface="+mn-lt"/>
                        </a:rPr>
                        <a:t>​</a:t>
                      </a:r>
                      <a:r>
                        <a:rPr lang="en-US" sz="1500" b="0" i="0" u="none" strike="noStrike" noProof="0" dirty="0">
                          <a:solidFill>
                            <a:srgbClr val="7030A0"/>
                          </a:solidFill>
                          <a:effectLst/>
                        </a:rPr>
                        <a:t>Execution Device </a:t>
                      </a:r>
                      <a:endParaRPr lang="en-US" sz="1500" b="1" i="0" u="none" strike="noStrike" noProof="0" dirty="0">
                        <a:solidFill>
                          <a:srgbClr val="7030A0"/>
                        </a:solidFill>
                        <a:effectLst/>
                      </a:endParaRPr>
                    </a:p>
                    <a:p>
                      <a:pPr lvl="0" algn="ctr">
                        <a:buNone/>
                      </a:pPr>
                      <a:r>
                        <a:rPr lang="en-US" sz="1500" b="0" i="0" u="none" strike="noStrike" noProof="0" dirty="0">
                          <a:solidFill>
                            <a:srgbClr val="7030A0"/>
                          </a:solidFill>
                          <a:effectLst/>
                        </a:rPr>
                        <a:t>(CPU)</a:t>
                      </a:r>
                      <a:endParaRPr lang="en-US" sz="1500" b="1" i="0" dirty="0">
                        <a:solidFill>
                          <a:srgbClr val="7030A0"/>
                        </a:solidFill>
                        <a:effectLst/>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lvl="0" algn="ctr">
                        <a:buNone/>
                      </a:pPr>
                      <a:r>
                        <a:rPr lang="en-US" sz="1500" b="0" i="0" u="none" strike="noStrike" noProof="0" dirty="0">
                          <a:solidFill>
                            <a:srgbClr val="7030A0"/>
                          </a:solidFill>
                          <a:effectLst/>
                        </a:rPr>
                        <a:t>Batch Size</a:t>
                      </a:r>
                    </a:p>
                  </a:txBody>
                  <a:tcPr anchor="ctr">
                    <a:lnL w="0">
                      <a:noFill/>
                    </a:lnL>
                    <a:lnR w="0">
                      <a:noFill/>
                    </a:lnR>
                    <a:lnT w="0">
                      <a:noFill/>
                    </a:lnT>
                    <a:lnB w="0">
                      <a:noFill/>
                    </a:lnB>
                    <a:lnTlToBr w="0">
                      <a:noFill/>
                    </a:lnTlToBr>
                    <a:lnBlToTr w="0">
                      <a:noFill/>
                    </a:lnBlToTr>
                    <a:solidFill>
                      <a:schemeClr val="accent3"/>
                    </a:solidFill>
                  </a:tcPr>
                </a:tc>
                <a:tc>
                  <a:txBody>
                    <a:bodyPr/>
                    <a:lstStyle/>
                    <a:p>
                      <a:pPr lvl="0" algn="ctr">
                        <a:lnSpc>
                          <a:spcPct val="100000"/>
                        </a:lnSpc>
                        <a:spcBef>
                          <a:spcPts val="0"/>
                        </a:spcBef>
                        <a:spcAft>
                          <a:spcPts val="0"/>
                        </a:spcAft>
                        <a:buNone/>
                      </a:pPr>
                      <a:r>
                        <a:rPr lang="en-US" sz="1500" b="0" i="0" u="none" strike="noStrike" noProof="0" dirty="0">
                          <a:solidFill>
                            <a:srgbClr val="7030A0"/>
                          </a:solidFill>
                          <a:effectLst/>
                        </a:rPr>
                        <a:t>Average Execution Time (Seconds)</a:t>
                      </a:r>
                      <a:endParaRPr lang="en-US" sz="1500" b="1" i="0" u="none" strike="noStrike" noProof="0" dirty="0">
                        <a:solidFill>
                          <a:srgbClr val="7030A0"/>
                        </a:solidFill>
                        <a:effectLs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416679">
                <a:tc>
                  <a:txBody>
                    <a:bodyPr/>
                    <a:lstStyle/>
                    <a:p>
                      <a:pPr lvl="0" algn="ctr">
                        <a:lnSpc>
                          <a:spcPct val="100000"/>
                        </a:lnSpc>
                        <a:spcBef>
                          <a:spcPts val="0"/>
                        </a:spcBef>
                        <a:spcAft>
                          <a:spcPts val="0"/>
                        </a:spcAft>
                        <a:buNone/>
                      </a:pPr>
                      <a:r>
                        <a:rPr lang="en-US" sz="1500" b="0" i="0" u="none" strike="noStrike" noProof="0" dirty="0">
                          <a:solidFill>
                            <a:srgbClr val="7030A0"/>
                          </a:solidFill>
                          <a:effectLst/>
                          <a:latin typeface="Franklin Gothic Medium"/>
                        </a:rPr>
                        <a:t>1 CPUs</a:t>
                      </a:r>
                    </a:p>
                  </a:txBody>
                  <a:tcPr anchor="ctr">
                    <a:lnT w="0">
                      <a:noFill/>
                    </a:lnT>
                    <a:lnB w="38100" cmpd="sng">
                      <a:noFill/>
                    </a:lnB>
                  </a:tcPr>
                </a:tc>
                <a:tc>
                  <a:txBody>
                    <a:bodyPr/>
                    <a:lstStyle/>
                    <a:p>
                      <a:pPr lvl="0" algn="ctr">
                        <a:lnSpc>
                          <a:spcPct val="100000"/>
                        </a:lnSpc>
                        <a:spcBef>
                          <a:spcPts val="0"/>
                        </a:spcBef>
                        <a:spcAft>
                          <a:spcPts val="0"/>
                        </a:spcAft>
                        <a:buNone/>
                      </a:pPr>
                      <a:r>
                        <a:rPr lang="en-US" sz="1500" b="0" i="0" u="none" strike="noStrike" noProof="0" dirty="0">
                          <a:solidFill>
                            <a:srgbClr val="7030A0"/>
                          </a:solidFill>
                          <a:effectLst/>
                          <a:latin typeface="Franklin Gothic Medium"/>
                        </a:rPr>
                        <a:t>100</a:t>
                      </a:r>
                    </a:p>
                  </a:txBody>
                  <a:tcPr anchor="ctr">
                    <a:lnT w="0">
                      <a:noFill/>
                    </a:lnT>
                    <a:lnB w="0">
                      <a:noFill/>
                    </a:lnB>
                  </a:tcPr>
                </a:tc>
                <a:tc>
                  <a:txBody>
                    <a:bodyPr/>
                    <a:lstStyle/>
                    <a:p>
                      <a:pPr lvl="0" algn="ctr">
                        <a:buNone/>
                      </a:pPr>
                      <a:r>
                        <a:rPr lang="en-US" sz="1500" b="0" i="0" u="none" strike="noStrike" noProof="0" dirty="0">
                          <a:solidFill>
                            <a:srgbClr val="7030A0"/>
                          </a:solidFill>
                          <a:effectLst/>
                          <a:latin typeface="Franklin Gothic Medium"/>
                        </a:rPr>
                        <a:t>26.02</a:t>
                      </a:r>
                      <a:endParaRPr lang="en-US" sz="1500" b="0" i="0" u="none" strike="noStrike" noProof="0" dirty="0">
                        <a:solidFill>
                          <a:srgbClr val="7030A0"/>
                        </a:solidFill>
                        <a:effectLst/>
                      </a:endParaRPr>
                    </a:p>
                  </a:txBody>
                  <a:tcPr anchor="ctr">
                    <a:lnT w="0">
                      <a:noFill/>
                    </a:lnT>
                    <a:lnB w="0">
                      <a:noFill/>
                    </a:lnB>
                  </a:tcPr>
                </a:tc>
                <a:extLst>
                  <a:ext uri="{0D108BD9-81ED-4DB2-BD59-A6C34878D82A}">
                    <a16:rowId xmlns:a16="http://schemas.microsoft.com/office/drawing/2014/main" val="1449246416"/>
                  </a:ext>
                </a:extLst>
              </a:tr>
              <a:tr h="416679">
                <a:tc>
                  <a:txBody>
                    <a:bodyPr/>
                    <a:lstStyle/>
                    <a:p>
                      <a:pPr lvl="0" algn="ctr">
                        <a:lnSpc>
                          <a:spcPct val="100000"/>
                        </a:lnSpc>
                        <a:spcBef>
                          <a:spcPts val="0"/>
                        </a:spcBef>
                        <a:spcAft>
                          <a:spcPts val="0"/>
                        </a:spcAft>
                        <a:buNone/>
                      </a:pPr>
                      <a:r>
                        <a:rPr lang="en-US" sz="1500" b="0" i="0" u="none" strike="noStrike" noProof="0" dirty="0">
                          <a:solidFill>
                            <a:srgbClr val="7030A0"/>
                          </a:solidFill>
                          <a:effectLst/>
                          <a:latin typeface="Franklin Gothic Medium"/>
                        </a:rPr>
                        <a:t>2 CPUs</a:t>
                      </a:r>
                    </a:p>
                  </a:txBody>
                  <a:tcPr anchor="ctr">
                    <a:lnT w="0">
                      <a:noFill/>
                    </a:lnT>
                    <a:lnB w="38100" cmpd="sng">
                      <a:noFill/>
                    </a:lnB>
                  </a:tcPr>
                </a:tc>
                <a:tc>
                  <a:txBody>
                    <a:bodyPr/>
                    <a:lstStyle/>
                    <a:p>
                      <a:pPr lvl="0" algn="ctr">
                        <a:lnSpc>
                          <a:spcPct val="100000"/>
                        </a:lnSpc>
                        <a:spcBef>
                          <a:spcPts val="0"/>
                        </a:spcBef>
                        <a:spcAft>
                          <a:spcPts val="0"/>
                        </a:spcAft>
                        <a:buNone/>
                      </a:pPr>
                      <a:r>
                        <a:rPr lang="en-US" sz="1500" b="0" i="0" u="none" strike="noStrike" noProof="0" dirty="0">
                          <a:solidFill>
                            <a:srgbClr val="7030A0"/>
                          </a:solidFill>
                          <a:effectLst/>
                          <a:latin typeface="Franklin Gothic Medium"/>
                        </a:rPr>
                        <a:t>100</a:t>
                      </a:r>
                    </a:p>
                  </a:txBody>
                  <a:tcPr anchor="ctr">
                    <a:lnT w="0">
                      <a:noFill/>
                    </a:lnT>
                    <a:lnB w="0">
                      <a:noFill/>
                    </a:lnB>
                  </a:tcPr>
                </a:tc>
                <a:tc>
                  <a:txBody>
                    <a:bodyPr/>
                    <a:lstStyle/>
                    <a:p>
                      <a:pPr lvl="0" algn="ctr">
                        <a:buNone/>
                      </a:pPr>
                      <a:r>
                        <a:rPr lang="en-US" sz="1500" b="0" i="0" u="none" strike="noStrike" noProof="0" dirty="0">
                          <a:solidFill>
                            <a:srgbClr val="7030A0"/>
                          </a:solidFill>
                          <a:effectLst/>
                          <a:latin typeface="Franklin Gothic Medium"/>
                        </a:rPr>
                        <a:t>13.26</a:t>
                      </a:r>
                      <a:endParaRPr lang="en-US">
                        <a:solidFill>
                          <a:srgbClr val="7030A0"/>
                        </a:solidFill>
                      </a:endParaRPr>
                    </a:p>
                  </a:txBody>
                  <a:tcPr anchor="ctr">
                    <a:lnT w="0">
                      <a:noFill/>
                    </a:lnT>
                    <a:lnB w="38100" cmpd="sng">
                      <a:noFill/>
                    </a:lnB>
                  </a:tcPr>
                </a:tc>
                <a:extLst>
                  <a:ext uri="{0D108BD9-81ED-4DB2-BD59-A6C34878D82A}">
                    <a16:rowId xmlns:a16="http://schemas.microsoft.com/office/drawing/2014/main" val="3944453223"/>
                  </a:ext>
                </a:extLst>
              </a:tr>
              <a:tr h="358807">
                <a:tc>
                  <a:txBody>
                    <a:bodyPr/>
                    <a:lstStyle/>
                    <a:p>
                      <a:pPr lvl="0" algn="ctr">
                        <a:buNone/>
                      </a:pPr>
                      <a:r>
                        <a:rPr lang="en-US" sz="1500" b="0" i="0" u="none" strike="noStrike" noProof="0" dirty="0">
                          <a:solidFill>
                            <a:srgbClr val="7030A0"/>
                          </a:solidFill>
                          <a:effectLst/>
                        </a:rPr>
                        <a:t>4 CPUs</a:t>
                      </a:r>
                      <a:endParaRPr lang="en-US" sz="1500" b="0" i="0">
                        <a:solidFill>
                          <a:srgbClr val="7030A0"/>
                        </a:solidFill>
                        <a:effectLst/>
                        <a:latin typeface="+mn-lt"/>
                      </a:endParaRPr>
                    </a:p>
                  </a:txBody>
                  <a:tcPr anchor="ctr">
                    <a:lnT w="38100" cmpd="sng">
                      <a:noFill/>
                    </a:lnT>
                    <a:lnB w="38100" cmpd="sng">
                      <a:noFill/>
                    </a:lnB>
                  </a:tcPr>
                </a:tc>
                <a:tc>
                  <a:txBody>
                    <a:bodyPr/>
                    <a:lstStyle/>
                    <a:p>
                      <a:pPr lvl="0" algn="ctr">
                        <a:buNone/>
                      </a:pPr>
                      <a:r>
                        <a:rPr lang="en-US" sz="1500" b="0" i="0" u="none" strike="noStrike" noProof="0" dirty="0">
                          <a:solidFill>
                            <a:srgbClr val="7030A0"/>
                          </a:solidFill>
                          <a:effectLst/>
                        </a:rPr>
                        <a:t>100</a:t>
                      </a:r>
                    </a:p>
                  </a:txBody>
                  <a:tcPr anchor="ctr">
                    <a:lnT w="0">
                      <a:noFill/>
                    </a:lnT>
                    <a:lnB w="0">
                      <a:noFill/>
                    </a:lnB>
                  </a:tcPr>
                </a:tc>
                <a:tc>
                  <a:txBody>
                    <a:bodyPr/>
                    <a:lstStyle/>
                    <a:p>
                      <a:pPr lvl="0" algn="ctr">
                        <a:buNone/>
                      </a:pPr>
                      <a:r>
                        <a:rPr lang="en-US" sz="1500" b="0" i="0" u="none" strike="noStrike" noProof="0" dirty="0">
                          <a:solidFill>
                            <a:srgbClr val="7030A0"/>
                          </a:solidFill>
                          <a:effectLst/>
                          <a:latin typeface="Franklin Gothic Medium"/>
                        </a:rPr>
                        <a:t>6.85</a:t>
                      </a:r>
                      <a:endParaRPr lang="en-US">
                        <a:solidFill>
                          <a:srgbClr val="7030A0"/>
                        </a:solidFill>
                      </a:endParaRPr>
                    </a:p>
                  </a:txBody>
                  <a:tcPr anchor="ctr">
                    <a:lnT w="38100" cmpd="sng">
                      <a:noFill/>
                    </a:lnT>
                    <a:lnB w="38100" cmpd="sng">
                      <a:noFill/>
                    </a:lnB>
                  </a:tcPr>
                </a:tc>
                <a:extLst>
                  <a:ext uri="{0D108BD9-81ED-4DB2-BD59-A6C34878D82A}">
                    <a16:rowId xmlns:a16="http://schemas.microsoft.com/office/drawing/2014/main" val="1760208656"/>
                  </a:ext>
                </a:extLst>
              </a:tr>
              <a:tr h="358807">
                <a:tc>
                  <a:txBody>
                    <a:bodyPr/>
                    <a:lstStyle/>
                    <a:p>
                      <a:pPr lvl="0" algn="ctr">
                        <a:buNone/>
                      </a:pPr>
                      <a:r>
                        <a:rPr lang="en-US" sz="1500" b="0" i="0" u="none" strike="noStrike" noProof="0" dirty="0">
                          <a:solidFill>
                            <a:srgbClr val="7030A0"/>
                          </a:solidFill>
                          <a:effectLst/>
                        </a:rPr>
                        <a:t>8 CPUs</a:t>
                      </a:r>
                    </a:p>
                  </a:txBody>
                  <a:tcPr anchor="ctr">
                    <a:lnT w="0">
                      <a:noFill/>
                    </a:lnT>
                    <a:lnB w="0">
                      <a:noFill/>
                    </a:lnB>
                  </a:tcPr>
                </a:tc>
                <a:tc>
                  <a:txBody>
                    <a:bodyPr/>
                    <a:lstStyle/>
                    <a:p>
                      <a:pPr lvl="0" algn="ctr">
                        <a:buNone/>
                      </a:pPr>
                      <a:r>
                        <a:rPr lang="en-US" sz="1500" b="0" i="0" u="none" strike="noStrike" noProof="0" dirty="0">
                          <a:solidFill>
                            <a:srgbClr val="7030A0"/>
                          </a:solidFill>
                          <a:effectLst/>
                        </a:rPr>
                        <a:t>100</a:t>
                      </a:r>
                    </a:p>
                  </a:txBody>
                  <a:tcPr anchor="ctr">
                    <a:lnT w="0">
                      <a:noFill/>
                    </a:lnT>
                    <a:lnB w="0">
                      <a:noFill/>
                    </a:lnB>
                  </a:tcPr>
                </a:tc>
                <a:tc>
                  <a:txBody>
                    <a:bodyPr/>
                    <a:lstStyle/>
                    <a:p>
                      <a:pPr lvl="0" algn="ctr">
                        <a:buNone/>
                      </a:pPr>
                      <a:r>
                        <a:rPr lang="en-US" sz="1500" b="0" i="0" u="none" strike="noStrike" noProof="0" dirty="0">
                          <a:solidFill>
                            <a:srgbClr val="7030A0"/>
                          </a:solidFill>
                          <a:effectLst/>
                          <a:latin typeface="Franklin Gothic Medium"/>
                        </a:rPr>
                        <a:t>3.64</a:t>
                      </a:r>
                      <a:endParaRPr lang="en-US" sz="1500" b="0" i="0" u="none" strike="noStrike" noProof="0" dirty="0">
                        <a:solidFill>
                          <a:srgbClr val="7030A0"/>
                        </a:solidFill>
                        <a:effectLst/>
                      </a:endParaRPr>
                    </a:p>
                  </a:txBody>
                  <a:tcPr anchor="ctr">
                    <a:lnT w="0">
                      <a:noFill/>
                    </a:lnT>
                    <a:lnB w="0">
                      <a:noFill/>
                    </a:lnB>
                  </a:tcPr>
                </a:tc>
                <a:extLst>
                  <a:ext uri="{0D108BD9-81ED-4DB2-BD59-A6C34878D82A}">
                    <a16:rowId xmlns:a16="http://schemas.microsoft.com/office/drawing/2014/main" val="3638712905"/>
                  </a:ext>
                </a:extLst>
              </a:tr>
            </a:tbl>
          </a:graphicData>
        </a:graphic>
      </p:graphicFrame>
      <p:pic>
        <p:nvPicPr>
          <p:cNvPr id="3" name="Picture 2" descr="A screen shot of a computer&#10;&#10;Description automatically generated">
            <a:extLst>
              <a:ext uri="{FF2B5EF4-FFF2-40B4-BE49-F238E27FC236}">
                <a16:creationId xmlns:a16="http://schemas.microsoft.com/office/drawing/2014/main" id="{C8575AAE-7C38-E2AC-ADC1-2D991D3B8C75}"/>
              </a:ext>
            </a:extLst>
          </p:cNvPr>
          <p:cNvPicPr>
            <a:picLocks noChangeAspect="1"/>
          </p:cNvPicPr>
          <p:nvPr/>
        </p:nvPicPr>
        <p:blipFill rotWithShape="1">
          <a:blip r:embed="rId2"/>
          <a:srcRect l="3794" t="3867" r="3405" b="4696"/>
          <a:stretch/>
        </p:blipFill>
        <p:spPr>
          <a:xfrm>
            <a:off x="4811555" y="2507863"/>
            <a:ext cx="7181808" cy="4050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4421401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6" name="Rectangle 95">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174120" y="23814"/>
            <a:ext cx="6992712" cy="1694784"/>
          </a:xfrm>
        </p:spPr>
        <p:txBody>
          <a:bodyPr vert="horz" lIns="91440" tIns="45720" rIns="91440" bIns="45720" rtlCol="0" anchor="ctr">
            <a:normAutofit fontScale="90000"/>
          </a:bodyPr>
          <a:lstStyle/>
          <a:p>
            <a:pPr>
              <a:lnSpc>
                <a:spcPct val="90000"/>
              </a:lnSpc>
              <a:spcBef>
                <a:spcPct val="0"/>
              </a:spcBef>
            </a:pPr>
            <a:r>
              <a:rPr lang="en-US" sz="6100" kern="1200" cap="all" spc="120" baseline="0">
                <a:solidFill>
                  <a:schemeClr val="bg1"/>
                </a:solidFill>
                <a:latin typeface="+mj-lt"/>
                <a:ea typeface="+mj-ea"/>
                <a:cs typeface="+mj-cs"/>
              </a:rPr>
              <a:t>Image </a:t>
            </a:r>
            <a:br>
              <a:rPr lang="en-US" sz="6100"/>
            </a:br>
            <a:r>
              <a:rPr lang="en-US" sz="6100" kern="1200" cap="all" spc="120" baseline="0">
                <a:solidFill>
                  <a:schemeClr val="bg1"/>
                </a:solidFill>
                <a:latin typeface="+mj-lt"/>
                <a:ea typeface="+mj-ea"/>
                <a:cs typeface="+mj-cs"/>
              </a:rPr>
              <a:t>data </a:t>
            </a:r>
            <a:r>
              <a:rPr lang="en-US" sz="6100">
                <a:solidFill>
                  <a:schemeClr val="bg1"/>
                </a:solidFill>
              </a:rPr>
              <a:t>pre-processing</a:t>
            </a:r>
            <a:r>
              <a:rPr lang="en-US" sz="6100" kern="1200" cap="all" spc="120" baseline="0">
                <a:solidFill>
                  <a:schemeClr val="bg1"/>
                </a:solidFill>
                <a:latin typeface="+mj-lt"/>
                <a:ea typeface="+mj-ea"/>
                <a:cs typeface="+mj-cs"/>
              </a:rPr>
              <a:t>:</a:t>
            </a:r>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174120" y="2263752"/>
            <a:ext cx="8377303" cy="4583592"/>
          </a:xfrm>
        </p:spPr>
        <p:txBody>
          <a:bodyPr vert="horz" lIns="91440" tIns="45720" rIns="91440" bIns="45720" rtlCol="0" anchor="t">
            <a:noAutofit/>
          </a:bodyPr>
          <a:lstStyle/>
          <a:p>
            <a:pPr>
              <a:lnSpc>
                <a:spcPct val="91000"/>
              </a:lnSpc>
            </a:pPr>
            <a:r>
              <a:rPr lang="en-US" sz="1300" u="sng">
                <a:solidFill>
                  <a:schemeClr val="tx1"/>
                </a:solidFill>
              </a:rPr>
              <a:t>Resizing: </a:t>
            </a:r>
          </a:p>
          <a:p>
            <a:pPr marL="285750" indent="-285750">
              <a:lnSpc>
                <a:spcPct val="91000"/>
              </a:lnSpc>
              <a:buChar char="•"/>
            </a:pPr>
            <a:r>
              <a:rPr lang="en-US" sz="1200">
                <a:solidFill>
                  <a:schemeClr val="tx1"/>
                </a:solidFill>
              </a:rPr>
              <a:t>We resized images to fixed size of 128x128 pixels to ensure uniformity in input dimensions for our model.</a:t>
            </a:r>
          </a:p>
          <a:p>
            <a:pPr>
              <a:lnSpc>
                <a:spcPct val="91000"/>
              </a:lnSpc>
            </a:pPr>
            <a:r>
              <a:rPr lang="en-US" sz="1300" u="sng">
                <a:solidFill>
                  <a:schemeClr val="tx1"/>
                </a:solidFill>
              </a:rPr>
              <a:t>Normalization: </a:t>
            </a:r>
          </a:p>
          <a:p>
            <a:pPr marL="285750" indent="-285750">
              <a:lnSpc>
                <a:spcPct val="91000"/>
              </a:lnSpc>
              <a:buChar char="•"/>
            </a:pPr>
            <a:r>
              <a:rPr lang="en-US" sz="1200">
                <a:solidFill>
                  <a:schemeClr val="tx1"/>
                </a:solidFill>
              </a:rPr>
              <a:t>We normalized the pixel values of the images to have a mean of 0 and a standard deviation of 1. Specifically, the pixel values were normalized to a mean of 0 and a standard deviation of 1.</a:t>
            </a:r>
          </a:p>
          <a:p>
            <a:pPr>
              <a:lnSpc>
                <a:spcPct val="91000"/>
              </a:lnSpc>
            </a:pPr>
            <a:r>
              <a:rPr lang="en-US" sz="1300" u="sng">
                <a:solidFill>
                  <a:schemeClr val="tx1"/>
                </a:solidFill>
              </a:rPr>
              <a:t>Data Augmentation:</a:t>
            </a:r>
          </a:p>
          <a:p>
            <a:pPr>
              <a:lnSpc>
                <a:spcPct val="91000"/>
              </a:lnSpc>
            </a:pPr>
            <a:r>
              <a:rPr lang="en-US" sz="1200">
                <a:solidFill>
                  <a:schemeClr val="tx1"/>
                </a:solidFill>
              </a:rPr>
              <a:t>Random Flips and Rotations: </a:t>
            </a:r>
          </a:p>
          <a:p>
            <a:pPr marL="171450" indent="-171450">
              <a:lnSpc>
                <a:spcPct val="91000"/>
              </a:lnSpc>
              <a:buChar char="•"/>
            </a:pPr>
            <a:r>
              <a:rPr lang="en-US" sz="1200">
                <a:solidFill>
                  <a:schemeClr val="tx1"/>
                </a:solidFill>
              </a:rPr>
              <a:t>We applied random horizontal &amp; vertical flips, as well as random rotations, to augment the training dataset. </a:t>
            </a:r>
          </a:p>
          <a:p>
            <a:pPr marL="285750" indent="-285750">
              <a:lnSpc>
                <a:spcPct val="91000"/>
              </a:lnSpc>
              <a:buChar char="•"/>
            </a:pPr>
            <a:r>
              <a:rPr lang="en-US" sz="1200">
                <a:solidFill>
                  <a:schemeClr val="tx1"/>
                </a:solidFill>
              </a:rPr>
              <a:t>This helps increase the diversity of the training data and improve the model's generalization ability.</a:t>
            </a:r>
          </a:p>
          <a:p>
            <a:pPr>
              <a:lnSpc>
                <a:spcPct val="91000"/>
              </a:lnSpc>
            </a:pPr>
            <a:r>
              <a:rPr lang="en-US" sz="1300" u="sng">
                <a:solidFill>
                  <a:schemeClr val="tx1"/>
                </a:solidFill>
              </a:rPr>
              <a:t>Data Split:</a:t>
            </a:r>
          </a:p>
          <a:p>
            <a:pPr>
              <a:lnSpc>
                <a:spcPct val="91000"/>
              </a:lnSpc>
            </a:pPr>
            <a:r>
              <a:rPr lang="en-US" sz="1200">
                <a:solidFill>
                  <a:schemeClr val="tx1"/>
                </a:solidFill>
              </a:rPr>
              <a:t>Training, Validation, and Testing Split: </a:t>
            </a:r>
          </a:p>
          <a:p>
            <a:pPr marL="285750" indent="-285750">
              <a:lnSpc>
                <a:spcPct val="91000"/>
              </a:lnSpc>
              <a:buChar char="•"/>
            </a:pPr>
            <a:r>
              <a:rPr lang="en-US" sz="1200">
                <a:solidFill>
                  <a:schemeClr val="tx1"/>
                </a:solidFill>
              </a:rPr>
              <a:t>We split the dataset into three subsets: 80% for training, 10% for validation, and 10% for testing. </a:t>
            </a:r>
          </a:p>
          <a:p>
            <a:pPr marL="285750" indent="-285750">
              <a:lnSpc>
                <a:spcPct val="91000"/>
              </a:lnSpc>
              <a:buChar char="•"/>
            </a:pPr>
            <a:r>
              <a:rPr lang="en-US" sz="1200">
                <a:solidFill>
                  <a:schemeClr val="tx1"/>
                </a:solidFill>
              </a:rPr>
              <a:t>This ensures that the model is trained on a majority of the data, validated on a separate portion to tune hyperparameters, and finally tested on unseen data to evaluate its performance.</a:t>
            </a:r>
          </a:p>
          <a:p>
            <a:pPr>
              <a:lnSpc>
                <a:spcPct val="91000"/>
              </a:lnSpc>
              <a:spcBef>
                <a:spcPts val="1000"/>
              </a:spcBef>
              <a:spcAft>
                <a:spcPts val="1200"/>
              </a:spcAft>
            </a:pPr>
            <a:endParaRPr lang="en-US" sz="1200" cap="all">
              <a:solidFill>
                <a:schemeClr val="tx1"/>
              </a:solidFill>
            </a:endParaRPr>
          </a:p>
        </p:txBody>
      </p:sp>
      <p:sp>
        <p:nvSpPr>
          <p:cNvPr id="8" name="Slide Number Placeholder 9">
            <a:extLst>
              <a:ext uri="{FF2B5EF4-FFF2-40B4-BE49-F238E27FC236}">
                <a16:creationId xmlns:a16="http://schemas.microsoft.com/office/drawing/2014/main" id="{E50D8CA2-FDF5-4FB0-A313-B120969EA663}"/>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dirty="0">
                <a:solidFill>
                  <a:srgbClr val="FFFFFF"/>
                </a:solidFill>
              </a:rPr>
              <a:pPr algn="l">
                <a:spcAft>
                  <a:spcPts val="600"/>
                </a:spcAft>
              </a:pPr>
              <a:t>9</a:t>
            </a:fld>
            <a:endParaRPr lang="en-US">
              <a:solidFill>
                <a:srgbClr val="FFFFFF"/>
              </a:solidFill>
            </a:endParaRPr>
          </a:p>
        </p:txBody>
      </p:sp>
      <p:pic>
        <p:nvPicPr>
          <p:cNvPr id="12" name="Picture 11" descr="A close-up of a microscope&#10;&#10;Description automatically generated">
            <a:extLst>
              <a:ext uri="{FF2B5EF4-FFF2-40B4-BE49-F238E27FC236}">
                <a16:creationId xmlns:a16="http://schemas.microsoft.com/office/drawing/2014/main" id="{6CCEE811-A076-36CE-0E13-2D036DD99916}"/>
              </a:ext>
            </a:extLst>
          </p:cNvPr>
          <p:cNvPicPr>
            <a:picLocks noChangeAspect="1"/>
          </p:cNvPicPr>
          <p:nvPr/>
        </p:nvPicPr>
        <p:blipFill>
          <a:blip r:embed="rId2"/>
          <a:stretch>
            <a:fillRect/>
          </a:stretch>
        </p:blipFill>
        <p:spPr>
          <a:xfrm>
            <a:off x="10307607" y="6000"/>
            <a:ext cx="1884787" cy="6852000"/>
          </a:xfrm>
          <a:prstGeom prst="rect">
            <a:avLst/>
          </a:prstGeom>
        </p:spPr>
      </p:pic>
      <p:pic>
        <p:nvPicPr>
          <p:cNvPr id="13" name="Picture 12" descr="A microscope view of a cell&#10;&#10;Description automatically generated">
            <a:extLst>
              <a:ext uri="{FF2B5EF4-FFF2-40B4-BE49-F238E27FC236}">
                <a16:creationId xmlns:a16="http://schemas.microsoft.com/office/drawing/2014/main" id="{692EE2BD-5EFA-6E1D-DF25-1EDCAF74B4AC}"/>
              </a:ext>
            </a:extLst>
          </p:cNvPr>
          <p:cNvPicPr>
            <a:picLocks noChangeAspect="1"/>
          </p:cNvPicPr>
          <p:nvPr/>
        </p:nvPicPr>
        <p:blipFill>
          <a:blip r:embed="rId3"/>
          <a:stretch>
            <a:fillRect/>
          </a:stretch>
        </p:blipFill>
        <p:spPr>
          <a:xfrm>
            <a:off x="8566365" y="0"/>
            <a:ext cx="1731269" cy="6840000"/>
          </a:xfrm>
          <a:prstGeom prst="rect">
            <a:avLst/>
          </a:prstGeom>
        </p:spPr>
      </p:pic>
    </p:spTree>
    <p:extLst>
      <p:ext uri="{BB962C8B-B14F-4D97-AF65-F5344CB8AC3E}">
        <p14:creationId xmlns:p14="http://schemas.microsoft.com/office/powerpoint/2010/main" val="378931539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DA60BD-0042-4722-B671-D551884D1EED}">
  <ds:schemaRefs>
    <ds:schemaRef ds:uri="http://schemas.microsoft.com/sharepoint/v3/contenttype/forms"/>
  </ds:schemaRefs>
</ds:datastoreItem>
</file>

<file path=customXml/itemProps2.xml><?xml version="1.0" encoding="utf-8"?>
<ds:datastoreItem xmlns:ds="http://schemas.openxmlformats.org/officeDocument/2006/customXml" ds:itemID="{AC069F72-2015-4FB6-9588-A49CB14BDC1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D85BFFF-2B6E-4D20-8938-61E36B8CFE8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_JuxtaposeVTI</Template>
  <Application>Microsoft Office PowerPoint</Application>
  <PresentationFormat>Widescreen</PresentationFormat>
  <Slides>20</Slides>
  <Notes>8</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JuxtaposeVTI</vt:lpstr>
      <vt:lpstr>ADVANCED PARALLEL IMAGE ANALYSIS FOR LUNG AND COLON CANCER</vt:lpstr>
      <vt:lpstr>AGENDA</vt:lpstr>
      <vt:lpstr>Introduction - background</vt:lpstr>
      <vt:lpstr>Introduction - motivation</vt:lpstr>
      <vt:lpstr>Introduction - GOAL</vt:lpstr>
      <vt:lpstr>Dataset details:</vt:lpstr>
      <vt:lpstr>DATA LOADING PARALLIZATION:</vt:lpstr>
      <vt:lpstr>Results: Data Loading CPU </vt:lpstr>
      <vt:lpstr>Image  data pre-processing:</vt:lpstr>
      <vt:lpstr>Serial Execution  v/s DDP on CPU</vt:lpstr>
      <vt:lpstr>Results: SERIAL execution</vt:lpstr>
      <vt:lpstr>Results: DDP (CPU)</vt:lpstr>
      <vt:lpstr>Serial Execution  v/s DDP (CPU &amp; GPU)</vt:lpstr>
      <vt:lpstr>Results: DDP (GPU) </vt:lpstr>
      <vt:lpstr>Amp (automatic mixed precision)</vt:lpstr>
      <vt:lpstr>Results:  AMP </vt:lpstr>
      <vt:lpstr>SPEEDUP</vt:lpstr>
      <vt:lpstr>Efficiency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57</cp:revision>
  <dcterms:created xsi:type="dcterms:W3CDTF">2024-04-13T18:27:56Z</dcterms:created>
  <dcterms:modified xsi:type="dcterms:W3CDTF">2024-04-16T13:42:08Z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